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Lora"/>
      <p:regular r:id="rId17"/>
    </p:embeddedFont>
    <p:embeddedFont>
      <p:font typeface="Lora"/>
      <p:regular r:id="rId18"/>
    </p:embeddedFont>
    <p:embeddedFont>
      <p:font typeface="Lora"/>
      <p:regular r:id="rId19"/>
    </p:embeddedFont>
    <p:embeddedFont>
      <p:font typeface="Lora"/>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hyperlink" Target="https://www.linkedin.com/in/siva-venkata-bhanu-prakash" TargetMode="External"/><Relationship Id="rId2" Type="http://schemas.openxmlformats.org/officeDocument/2006/relationships/hyperlink" Target="https://github.com/hynko431/Predicting-Diabetes-Risk-Using-Machine-Learning-A-Comparative-Analysis" TargetMode="External"/><Relationship Id="rId4" Type="http://schemas.openxmlformats.org/officeDocument/2006/relationships/hyperlink" Target="https://irakmsivabhanuprakasd@gmail.com" TargetMode="External"/><Relationship Id="rId6" Type="http://schemas.openxmlformats.org/officeDocument/2006/relationships/hyperlink" Target="https://github.com/hynko431/Predicting-Diabetes-Risk-Using-Machine-Learning-A-Comparative-Analysis" TargetMode="External"/><Relationship Id="rId3" Type="http://schemas.openxmlformats.org/officeDocument/2006/relationships/image" Target="../media/image-10-1.png"/><Relationship Id="rId5" Type="http://schemas.openxmlformats.org/officeDocument/2006/relationships/image" Target="../media/image-10-2.png"/><Relationship Id="rId7" Type="http://schemas.openxmlformats.org/officeDocument/2006/relationships/slideLayout" Target="../slideLayouts/slideLayout11.xml"/><Relationship Id="rId8"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2230279"/>
            <a:ext cx="7468553" cy="1847731"/>
          </a:xfrm>
          <a:prstGeom prst="rect">
            <a:avLst/>
          </a:prstGeom>
          <a:noFill/>
          <a:ln/>
        </p:spPr>
        <p:txBody>
          <a:bodyPr wrap="square" lIns="0" tIns="0" rIns="0" bIns="0" rtlCol="0" anchor="t"/>
          <a:lstStyle/>
          <a:p>
            <a:pPr algn="l" indent="0" marL="0">
              <a:lnSpc>
                <a:spcPts val="4850"/>
              </a:lnSpc>
              <a:buNone/>
            </a:pPr>
            <a:r>
              <a:rPr lang="en-US" sz="3850" dirty="0">
                <a:solidFill>
                  <a:srgbClr val="F98AC7"/>
                </a:solidFill>
                <a:latin typeface="Lora" pitchFamily="34" charset="0"/>
                <a:ea typeface="Lora" pitchFamily="34" charset="-122"/>
                <a:cs typeface="Lora" pitchFamily="34" charset="-120"/>
              </a:rPr>
              <a:t>Predicting Diabetes Risk Using Machine Learning: A Comparative Analysis</a:t>
            </a:r>
            <a:endParaRPr lang="en-US" sz="3850" dirty="0"/>
          </a:p>
        </p:txBody>
      </p:sp>
      <p:sp>
        <p:nvSpPr>
          <p:cNvPr id="4" name="Text 1"/>
          <p:cNvSpPr/>
          <p:nvPr/>
        </p:nvSpPr>
        <p:spPr>
          <a:xfrm>
            <a:off x="6324124" y="4392097"/>
            <a:ext cx="7468553" cy="1005126"/>
          </a:xfrm>
          <a:prstGeom prst="rect">
            <a:avLst/>
          </a:prstGeom>
          <a:noFill/>
          <a:ln/>
        </p:spPr>
        <p:txBody>
          <a:bodyPr wrap="square" lIns="0" tIns="0" rIns="0" bIns="0" rtlCol="0" anchor="t"/>
          <a:lstStyle/>
          <a:p>
            <a:pPr algn="l" indent="0" marL="0">
              <a:lnSpc>
                <a:spcPts val="2600"/>
              </a:lnSpc>
              <a:buNone/>
            </a:pPr>
            <a:r>
              <a:rPr lang="en-US" sz="1600" dirty="0">
                <a:solidFill>
                  <a:srgbClr val="D6E5EF"/>
                </a:solidFill>
                <a:latin typeface="Source Sans Pro" pitchFamily="34" charset="0"/>
                <a:ea typeface="Source Sans Pro" pitchFamily="34" charset="-122"/>
                <a:cs typeface="Source Sans Pro" pitchFamily="34" charset="-120"/>
              </a:rPr>
              <a:t>Welcome to this presentation on predicting diabetes risk using machine learning. We will delve into a comparative study of Logistic Regression, Random Forest, and XGBoost models to understand their efficacy in early diabetes detection.</a:t>
            </a:r>
            <a:endParaRPr lang="en-US" sz="1600" dirty="0"/>
          </a:p>
        </p:txBody>
      </p:sp>
      <p:sp>
        <p:nvSpPr>
          <p:cNvPr id="5" name="Shape 2"/>
          <p:cNvSpPr/>
          <p:nvPr/>
        </p:nvSpPr>
        <p:spPr>
          <a:xfrm>
            <a:off x="6324124" y="5648563"/>
            <a:ext cx="335042" cy="335042"/>
          </a:xfrm>
          <a:prstGeom prst="roundRect">
            <a:avLst>
              <a:gd name="adj" fmla="val 27289371"/>
            </a:avLst>
          </a:prstGeom>
          <a:noFill/>
          <a:ln w="7620">
            <a:solidFill>
              <a:srgbClr val="38383C"/>
            </a:solidFill>
            <a:prstDash val="solid"/>
          </a:ln>
        </p:spPr>
      </p:sp>
      <p:pic>
        <p:nvPicPr>
          <p:cNvPr id="6" name="Image 1" descr="preencoded.png">    </p:cNvPr>
          <p:cNvPicPr>
            <a:picLocks noChangeAspect="1"/>
          </p:cNvPicPr>
          <p:nvPr/>
        </p:nvPicPr>
        <p:blipFill>
          <a:blip r:embed="rId2"/>
          <a:stretch>
            <a:fillRect/>
          </a:stretch>
        </p:blipFill>
        <p:spPr>
          <a:xfrm>
            <a:off x="6331744" y="5656183"/>
            <a:ext cx="319802" cy="319802"/>
          </a:xfrm>
          <a:prstGeom prst="rect">
            <a:avLst/>
          </a:prstGeom>
        </p:spPr>
      </p:pic>
      <p:sp>
        <p:nvSpPr>
          <p:cNvPr id="7" name="Text 3"/>
          <p:cNvSpPr/>
          <p:nvPr/>
        </p:nvSpPr>
        <p:spPr>
          <a:xfrm>
            <a:off x="6763822" y="5632847"/>
            <a:ext cx="4461272" cy="366474"/>
          </a:xfrm>
          <a:prstGeom prst="rect">
            <a:avLst/>
          </a:prstGeom>
          <a:noFill/>
          <a:ln/>
        </p:spPr>
        <p:txBody>
          <a:bodyPr wrap="none" lIns="0" tIns="0" rIns="0" bIns="0" rtlCol="0" anchor="t"/>
          <a:lstStyle/>
          <a:p>
            <a:pPr algn="l" indent="0" marL="0">
              <a:lnSpc>
                <a:spcPts val="2850"/>
              </a:lnSpc>
              <a:buNone/>
            </a:pPr>
            <a:r>
              <a:rPr lang="en-US" sz="2050" b="1" dirty="0">
                <a:solidFill>
                  <a:srgbClr val="D6E5EF"/>
                </a:solidFill>
                <a:latin typeface="Source Sans Pro Bold" pitchFamily="34" charset="0"/>
                <a:ea typeface="Source Sans Pro Bold" pitchFamily="34" charset="-122"/>
                <a:cs typeface="Source Sans Pro Bold" pitchFamily="34" charset="-120"/>
              </a:rPr>
              <a:t>by Irakam Siva Venkata Bhanu Prakash</a:t>
            </a:r>
            <a:endParaRPr lang="en-US" sz="20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37724" y="1724144"/>
            <a:ext cx="4928354" cy="615910"/>
          </a:xfrm>
          <a:prstGeom prst="rect">
            <a:avLst/>
          </a:prstGeom>
          <a:noFill/>
          <a:ln/>
        </p:spPr>
        <p:txBody>
          <a:bodyPr wrap="none" lIns="0" tIns="0" rIns="0" bIns="0" rtlCol="0" anchor="t"/>
          <a:lstStyle/>
          <a:p>
            <a:pPr algn="l" indent="0" marL="0">
              <a:lnSpc>
                <a:spcPts val="4850"/>
              </a:lnSpc>
              <a:buNone/>
            </a:pPr>
            <a:r>
              <a:rPr lang="en-US" sz="3850" dirty="0">
                <a:solidFill>
                  <a:srgbClr val="F98AC7"/>
                </a:solidFill>
                <a:latin typeface="Lora" pitchFamily="34" charset="0"/>
                <a:ea typeface="Lora" pitchFamily="34" charset="-122"/>
                <a:cs typeface="Lora" pitchFamily="34" charset="-120"/>
              </a:rPr>
              <a:t>Thank You!</a:t>
            </a:r>
            <a:endParaRPr lang="en-US" sz="3850" dirty="0"/>
          </a:p>
        </p:txBody>
      </p:sp>
      <p:sp>
        <p:nvSpPr>
          <p:cNvPr id="3" name="Text 1"/>
          <p:cNvSpPr/>
          <p:nvPr/>
        </p:nvSpPr>
        <p:spPr>
          <a:xfrm>
            <a:off x="837724" y="2758916"/>
            <a:ext cx="12954952" cy="670084"/>
          </a:xfrm>
          <a:prstGeom prst="rect">
            <a:avLst/>
          </a:prstGeom>
          <a:noFill/>
          <a:ln/>
        </p:spPr>
        <p:txBody>
          <a:bodyPr wrap="square" lIns="0" tIns="0" rIns="0" bIns="0" rtlCol="0" anchor="t"/>
          <a:lstStyle/>
          <a:p>
            <a:pPr algn="l" indent="0" marL="0">
              <a:lnSpc>
                <a:spcPts val="2600"/>
              </a:lnSpc>
              <a:buNone/>
            </a:pPr>
            <a:r>
              <a:rPr lang="en-US" sz="1600" dirty="0">
                <a:solidFill>
                  <a:srgbClr val="D6E5EF"/>
                </a:solidFill>
                <a:latin typeface="Source Sans Pro" pitchFamily="34" charset="0"/>
                <a:ea typeface="Source Sans Pro" pitchFamily="34" charset="-122"/>
                <a:cs typeface="Source Sans Pro" pitchFamily="34" charset="-120"/>
              </a:rPr>
              <a:t>Thank you for your attention. We hope this presentation provided valuable insights into the application of machine learning for diabetes risk prediction. Your engagement and questions are highly appreciated.</a:t>
            </a:r>
            <a:endParaRPr lang="en-US" sz="1600" dirty="0"/>
          </a:p>
        </p:txBody>
      </p:sp>
      <p:sp>
        <p:nvSpPr>
          <p:cNvPr id="4" name="Text 2"/>
          <p:cNvSpPr/>
          <p:nvPr/>
        </p:nvSpPr>
        <p:spPr>
          <a:xfrm>
            <a:off x="837724" y="3874056"/>
            <a:ext cx="2957036" cy="369689"/>
          </a:xfrm>
          <a:prstGeom prst="rect">
            <a:avLst/>
          </a:prstGeom>
          <a:noFill/>
          <a:ln/>
        </p:spPr>
        <p:txBody>
          <a:bodyPr wrap="none" lIns="0" tIns="0" rIns="0" bIns="0" rtlCol="0" anchor="t"/>
          <a:lstStyle/>
          <a:p>
            <a:pPr algn="l" indent="0" marL="0">
              <a:lnSpc>
                <a:spcPts val="2900"/>
              </a:lnSpc>
              <a:buNone/>
            </a:pPr>
            <a:r>
              <a:rPr lang="en-US" sz="2300" dirty="0">
                <a:solidFill>
                  <a:srgbClr val="F98AC7"/>
                </a:solidFill>
                <a:latin typeface="Lora" pitchFamily="34" charset="0"/>
                <a:ea typeface="Lora" pitchFamily="34" charset="-122"/>
                <a:cs typeface="Lora" pitchFamily="34" charset="-120"/>
              </a:rPr>
              <a:t>Contact Details</a:t>
            </a:r>
            <a:endParaRPr lang="en-US" sz="2300" dirty="0"/>
          </a:p>
        </p:txBody>
      </p:sp>
      <p:sp>
        <p:nvSpPr>
          <p:cNvPr id="5" name="Text 3"/>
          <p:cNvSpPr/>
          <p:nvPr/>
        </p:nvSpPr>
        <p:spPr>
          <a:xfrm>
            <a:off x="837724" y="4453176"/>
            <a:ext cx="6221968" cy="335042"/>
          </a:xfrm>
          <a:prstGeom prst="rect">
            <a:avLst/>
          </a:prstGeom>
          <a:noFill/>
          <a:ln/>
        </p:spPr>
        <p:txBody>
          <a:bodyPr wrap="none" lIns="0" tIns="0" rIns="0" bIns="0" rtlCol="0" anchor="t"/>
          <a:lstStyle/>
          <a:p>
            <a:pPr algn="l" marL="342900" indent="-342900">
              <a:lnSpc>
                <a:spcPts val="2600"/>
              </a:lnSpc>
              <a:buSzPct val="100000"/>
              <a:buChar char="•"/>
            </a:pPr>
            <a:r>
              <a:rPr lang="en-US" sz="1600" b="1" dirty="0">
                <a:solidFill>
                  <a:srgbClr val="D6E5EF"/>
                </a:solidFill>
                <a:latin typeface="Source Sans Pro" pitchFamily="34" charset="0"/>
                <a:ea typeface="Source Sans Pro" pitchFamily="34" charset="-122"/>
                <a:cs typeface="Source Sans Pro" pitchFamily="34" charset="-120"/>
              </a:rPr>
              <a:t>Email:</a:t>
            </a:r>
            <a:pPr algn="l" indent="0" marL="0">
              <a:lnSpc>
                <a:spcPts val="2600"/>
              </a:lnSpc>
              <a:buNone/>
            </a:pPr>
            <a:r>
              <a:rPr lang="en-US" sz="1600" dirty="0">
                <a:solidFill>
                  <a:srgbClr val="D6E5EF"/>
                </a:solidFill>
                <a:latin typeface="Source Sans Pro" pitchFamily="34" charset="0"/>
                <a:ea typeface="Source Sans Pro" pitchFamily="34" charset="-122"/>
                <a:cs typeface="Source Sans Pro" pitchFamily="34" charset="-120"/>
              </a:rPr>
              <a:t> irakmsivabhanuprakasd@gmail.com</a:t>
            </a:r>
            <a:endParaRPr lang="en-US" sz="1600" dirty="0"/>
          </a:p>
        </p:txBody>
      </p:sp>
      <p:sp>
        <p:nvSpPr>
          <p:cNvPr id="6" name="Text 4"/>
          <p:cNvSpPr/>
          <p:nvPr/>
        </p:nvSpPr>
        <p:spPr>
          <a:xfrm>
            <a:off x="837724" y="4861441"/>
            <a:ext cx="6221968" cy="670084"/>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D6E5EF"/>
                </a:solidFill>
                <a:latin typeface="Source Sans Pro" pitchFamily="34" charset="0"/>
                <a:ea typeface="Source Sans Pro" pitchFamily="34" charset="-122"/>
                <a:cs typeface="Source Sans Pro" pitchFamily="34" charset="-120"/>
              </a:rPr>
              <a:t>LinkedIn:</a:t>
            </a:r>
            <a:pPr algn="l" indent="0" marL="0">
              <a:lnSpc>
                <a:spcPts val="2600"/>
              </a:lnSpc>
              <a:buNone/>
            </a:pPr>
            <a:r>
              <a:rPr lang="en-US" sz="1600" dirty="0">
                <a:solidFill>
                  <a:srgbClr val="D6E5EF"/>
                </a:solidFill>
                <a:latin typeface="Source Sans Pro" pitchFamily="34" charset="0"/>
                <a:ea typeface="Source Sans Pro" pitchFamily="34" charset="-122"/>
                <a:cs typeface="Source Sans Pro" pitchFamily="34" charset="-120"/>
              </a:rPr>
              <a:t> </a:t>
            </a:r>
            <a:pPr algn="l" indent="0" marL="0">
              <a:lnSpc>
                <a:spcPts val="2600"/>
              </a:lnSpc>
              <a:buNone/>
            </a:pPr>
            <a:r>
              <a:rPr lang="en-US" sz="1600" u="sng" dirty="0">
                <a:solidFill>
                  <a:srgbClr val="F98AC7"/>
                </a:solidFill>
                <a:latin typeface="Source Sans Pro" pitchFamily="34" charset="0"/>
                <a:ea typeface="Source Sans Pro" pitchFamily="34" charset="-122"/>
                <a:cs typeface="Source Sans Pro" pitchFamily="34" charset="-120"/>
                <a:hlinkClick r:id="rId1" invalidUrl="" action="" tgtFrame="" tooltip="" history="1" highlightClick="0" endSnd="0">
                  <a:extLst>
                    <a:ext uri="{A12FA001-AC4F-418D-AE19-62706E023703}">
                      <ahyp:hlinkClr xmlns:ahyp="http://schemas.microsoft.com/office/drawing/2018/hyperlinkcolor" val="tx"/>
                    </a:ext>
                  </a:extLst>
                </a:hlinkClick>
              </a:rPr>
              <a:t>https://www.linkedin.com/in/siva-venkata-bhanu-prakash</a:t>
            </a:r>
            <a:endParaRPr lang="en-US" sz="1600" dirty="0"/>
          </a:p>
        </p:txBody>
      </p:sp>
      <p:sp>
        <p:nvSpPr>
          <p:cNvPr id="7" name="Text 5"/>
          <p:cNvSpPr/>
          <p:nvPr/>
        </p:nvSpPr>
        <p:spPr>
          <a:xfrm>
            <a:off x="837724" y="5604748"/>
            <a:ext cx="6221968" cy="670084"/>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D6E5EF"/>
                </a:solidFill>
                <a:latin typeface="Source Sans Pro" pitchFamily="34" charset="0"/>
                <a:ea typeface="Source Sans Pro" pitchFamily="34" charset="-122"/>
                <a:cs typeface="Source Sans Pro" pitchFamily="34" charset="-120"/>
              </a:rPr>
              <a:t>GitHub Repository:</a:t>
            </a:r>
            <a:pPr algn="l" indent="0" marL="0">
              <a:lnSpc>
                <a:spcPts val="2600"/>
              </a:lnSpc>
              <a:buNone/>
            </a:pPr>
            <a:r>
              <a:rPr lang="en-US" sz="1600" dirty="0">
                <a:solidFill>
                  <a:srgbClr val="D6E5EF"/>
                </a:solidFill>
                <a:latin typeface="Source Sans Pro" pitchFamily="34" charset="0"/>
                <a:ea typeface="Source Sans Pro" pitchFamily="34" charset="-122"/>
                <a:cs typeface="Source Sans Pro" pitchFamily="34" charset="-120"/>
              </a:rPr>
              <a:t> </a:t>
            </a:r>
            <a:pPr algn="l" indent="0" marL="0">
              <a:lnSpc>
                <a:spcPts val="2600"/>
              </a:lnSpc>
              <a:buNone/>
            </a:pPr>
            <a:r>
              <a:rPr lang="en-US" sz="1600" u="sng" dirty="0">
                <a:solidFill>
                  <a:srgbClr val="F98AC7"/>
                </a:solidFill>
                <a:latin typeface="Source Sans Pro" pitchFamily="34" charset="0"/>
                <a:ea typeface="Source Sans Pro" pitchFamily="34" charset="-122"/>
                <a:cs typeface="Source Sans Pro" pitchFamily="34" charset="-120"/>
                <a:hlinkClick r:id="rId2" invalidUrl="" action="" tgtFrame="" tooltip="" history="1" highlightClick="0" endSnd="0">
                  <a:extLst>
                    <a:ext uri="{A12FA001-AC4F-418D-AE19-62706E023703}">
                      <ahyp:hlinkClr xmlns:ahyp="http://schemas.microsoft.com/office/drawing/2018/hyperlinkcolor" val="tx"/>
                    </a:ext>
                  </a:extLst>
                </a:hlinkClick>
              </a:rPr>
              <a:t>https://github.com/hynko431/Predicting-Diabetes-Risk-Using-Machine-Learning-A-Comparative-Analysis</a:t>
            </a:r>
            <a:endParaRPr lang="en-US" sz="1600" dirty="0"/>
          </a:p>
        </p:txBody>
      </p:sp>
      <p:sp>
        <p:nvSpPr>
          <p:cNvPr id="8" name="Text 6"/>
          <p:cNvSpPr/>
          <p:nvPr/>
        </p:nvSpPr>
        <p:spPr>
          <a:xfrm>
            <a:off x="7578328" y="3874056"/>
            <a:ext cx="2957036" cy="369689"/>
          </a:xfrm>
          <a:prstGeom prst="rect">
            <a:avLst/>
          </a:prstGeom>
          <a:noFill/>
          <a:ln/>
        </p:spPr>
        <p:txBody>
          <a:bodyPr wrap="none" lIns="0" tIns="0" rIns="0" bIns="0" rtlCol="0" anchor="t"/>
          <a:lstStyle/>
          <a:p>
            <a:pPr algn="l" indent="0" marL="0">
              <a:lnSpc>
                <a:spcPts val="2900"/>
              </a:lnSpc>
              <a:buNone/>
            </a:pPr>
            <a:r>
              <a:rPr lang="en-US" sz="2300" dirty="0">
                <a:solidFill>
                  <a:srgbClr val="F98AC7"/>
                </a:solidFill>
                <a:latin typeface="Lora" pitchFamily="34" charset="0"/>
                <a:ea typeface="Lora" pitchFamily="34" charset="-122"/>
                <a:cs typeface="Lora" pitchFamily="34" charset="-120"/>
              </a:rPr>
              <a:t>Q&amp;A</a:t>
            </a:r>
            <a:endParaRPr lang="en-US" sz="2300" dirty="0"/>
          </a:p>
        </p:txBody>
      </p:sp>
      <p:sp>
        <p:nvSpPr>
          <p:cNvPr id="9" name="Text 7"/>
          <p:cNvSpPr/>
          <p:nvPr/>
        </p:nvSpPr>
        <p:spPr>
          <a:xfrm>
            <a:off x="7578328" y="4453176"/>
            <a:ext cx="6221968" cy="1005126"/>
          </a:xfrm>
          <a:prstGeom prst="rect">
            <a:avLst/>
          </a:prstGeom>
          <a:noFill/>
          <a:ln/>
        </p:spPr>
        <p:txBody>
          <a:bodyPr wrap="square" lIns="0" tIns="0" rIns="0" bIns="0" rtlCol="0" anchor="t"/>
          <a:lstStyle/>
          <a:p>
            <a:pPr algn="l" indent="0" marL="0">
              <a:lnSpc>
                <a:spcPts val="2600"/>
              </a:lnSpc>
              <a:buNone/>
            </a:pPr>
            <a:r>
              <a:rPr lang="en-US" sz="1600" dirty="0">
                <a:solidFill>
                  <a:srgbClr val="D6E5EF"/>
                </a:solidFill>
                <a:latin typeface="Source Sans Pro" pitchFamily="34" charset="0"/>
                <a:ea typeface="Source Sans Pro" pitchFamily="34" charset="-122"/>
                <a:cs typeface="Source Sans Pro" pitchFamily="34" charset="-120"/>
              </a:rPr>
              <a:t>We now open the floor for any questions you may have. Please feel free to ask about any aspect of our research, methodologies, results, or future directions.</a:t>
            </a:r>
            <a:endParaRPr lang="en-US" sz="1600" dirty="0"/>
          </a:p>
        </p:txBody>
      </p:sp>
      <p:pic>
        <p:nvPicPr>
          <p:cNvPr id="10" name="Image 0" descr="preencoded.png">
            <a:hlinkClick r:id="rId4" tooltip=""/>
          </p:cNvPr>
          <p:cNvPicPr>
            <a:picLocks noChangeAspect="1"/>
          </p:cNvPicPr>
          <p:nvPr/>
        </p:nvPicPr>
        <p:blipFill>
          <a:blip r:embed="rId3"/>
          <a:stretch>
            <a:fillRect/>
          </a:stretch>
        </p:blipFill>
        <p:spPr>
          <a:xfrm>
            <a:off x="7578328" y="5693926"/>
            <a:ext cx="1195507" cy="575905"/>
          </a:xfrm>
          <a:prstGeom prst="rect">
            <a:avLst/>
          </a:prstGeom>
        </p:spPr>
      </p:pic>
      <p:pic>
        <p:nvPicPr>
          <p:cNvPr id="11" name="Image 1" descr="preencoded.png">
            <a:hlinkClick r:id="rId6" tooltip=""/>
          </p:cNvPr>
          <p:cNvPicPr>
            <a:picLocks noChangeAspect="1"/>
          </p:cNvPicPr>
          <p:nvPr/>
        </p:nvPicPr>
        <p:blipFill>
          <a:blip r:embed="rId5"/>
          <a:stretch>
            <a:fillRect/>
          </a:stretch>
        </p:blipFill>
        <p:spPr>
          <a:xfrm>
            <a:off x="8878491" y="5693926"/>
            <a:ext cx="2300883" cy="5759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4005"/>
          </a:xfrm>
          <a:prstGeom prst="rect">
            <a:avLst/>
          </a:prstGeom>
        </p:spPr>
      </p:pic>
      <p:sp>
        <p:nvSpPr>
          <p:cNvPr id="3" name="Text 0"/>
          <p:cNvSpPr/>
          <p:nvPr/>
        </p:nvSpPr>
        <p:spPr>
          <a:xfrm>
            <a:off x="828556" y="569595"/>
            <a:ext cx="5348407" cy="609243"/>
          </a:xfrm>
          <a:prstGeom prst="rect">
            <a:avLst/>
          </a:prstGeom>
          <a:noFill/>
          <a:ln/>
        </p:spPr>
        <p:txBody>
          <a:bodyPr wrap="none" lIns="0" tIns="0" rIns="0" bIns="0" rtlCol="0" anchor="t"/>
          <a:lstStyle/>
          <a:p>
            <a:pPr algn="l" indent="0" marL="0">
              <a:lnSpc>
                <a:spcPts val="4750"/>
              </a:lnSpc>
              <a:buNone/>
            </a:pPr>
            <a:r>
              <a:rPr lang="en-US" sz="3800" dirty="0">
                <a:solidFill>
                  <a:srgbClr val="F98AC7"/>
                </a:solidFill>
                <a:latin typeface="Lora" pitchFamily="34" charset="0"/>
                <a:ea typeface="Lora" pitchFamily="34" charset="-122"/>
                <a:cs typeface="Lora" pitchFamily="34" charset="-120"/>
              </a:rPr>
              <a:t>Objective of the Project</a:t>
            </a:r>
            <a:endParaRPr lang="en-US" sz="3800" dirty="0"/>
          </a:p>
        </p:txBody>
      </p:sp>
      <p:sp>
        <p:nvSpPr>
          <p:cNvPr id="4" name="Shape 1"/>
          <p:cNvSpPr/>
          <p:nvPr/>
        </p:nvSpPr>
        <p:spPr>
          <a:xfrm>
            <a:off x="828556" y="1489472"/>
            <a:ext cx="3639860" cy="3799165"/>
          </a:xfrm>
          <a:prstGeom prst="roundRect">
            <a:avLst>
              <a:gd name="adj" fmla="val 854"/>
            </a:avLst>
          </a:prstGeom>
          <a:solidFill>
            <a:srgbClr val="444752"/>
          </a:solidFill>
          <a:ln/>
        </p:spPr>
      </p:sp>
      <p:sp>
        <p:nvSpPr>
          <p:cNvPr id="5" name="Text 2"/>
          <p:cNvSpPr/>
          <p:nvPr/>
        </p:nvSpPr>
        <p:spPr>
          <a:xfrm>
            <a:off x="1035606" y="1696522"/>
            <a:ext cx="3115747" cy="304562"/>
          </a:xfrm>
          <a:prstGeom prst="rect">
            <a:avLst/>
          </a:prstGeom>
          <a:noFill/>
          <a:ln/>
        </p:spPr>
        <p:txBody>
          <a:bodyPr wrap="none" lIns="0" tIns="0" rIns="0" bIns="0" rtlCol="0" anchor="t"/>
          <a:lstStyle/>
          <a:p>
            <a:pPr algn="l" indent="0" marL="0">
              <a:lnSpc>
                <a:spcPts val="2350"/>
              </a:lnSpc>
              <a:buNone/>
            </a:pPr>
            <a:r>
              <a:rPr lang="en-US" sz="1900" dirty="0">
                <a:solidFill>
                  <a:srgbClr val="D6E5EF"/>
                </a:solidFill>
                <a:latin typeface="Lora" pitchFamily="34" charset="0"/>
                <a:ea typeface="Lora" pitchFamily="34" charset="-122"/>
                <a:cs typeface="Lora" pitchFamily="34" charset="-120"/>
              </a:rPr>
              <a:t>Predict Diabetes Likelihood</a:t>
            </a:r>
            <a:endParaRPr lang="en-US" sz="1900" dirty="0"/>
          </a:p>
        </p:txBody>
      </p:sp>
      <p:sp>
        <p:nvSpPr>
          <p:cNvPr id="6" name="Text 3"/>
          <p:cNvSpPr/>
          <p:nvPr/>
        </p:nvSpPr>
        <p:spPr>
          <a:xfrm>
            <a:off x="1035606" y="2125266"/>
            <a:ext cx="3225760" cy="2320290"/>
          </a:xfrm>
          <a:prstGeom prst="rect">
            <a:avLst/>
          </a:prstGeom>
          <a:noFill/>
          <a:ln/>
        </p:spPr>
        <p:txBody>
          <a:bodyPr wrap="square" lIns="0" tIns="0" rIns="0" bIns="0" rtlCol="0" anchor="t"/>
          <a:lstStyle/>
          <a:p>
            <a:pPr algn="l" indent="0" marL="0">
              <a:lnSpc>
                <a:spcPts val="2600"/>
              </a:lnSpc>
              <a:buNone/>
            </a:pPr>
            <a:r>
              <a:rPr lang="en-US" sz="1600" dirty="0">
                <a:solidFill>
                  <a:srgbClr val="D6E5EF"/>
                </a:solidFill>
                <a:latin typeface="Source Sans Pro" pitchFamily="34" charset="0"/>
                <a:ea typeface="Source Sans Pro" pitchFamily="34" charset="-122"/>
                <a:cs typeface="Source Sans Pro" pitchFamily="34" charset="-120"/>
              </a:rPr>
              <a:t>Our primary goal is to develop and rigorously evaluate machine learning models capable of predicting an individual's likelihood of developing diabetes. This involves leveraging various health metrics to create a robust predictive tool.</a:t>
            </a:r>
            <a:endParaRPr lang="en-US" sz="1600" dirty="0"/>
          </a:p>
        </p:txBody>
      </p:sp>
      <p:sp>
        <p:nvSpPr>
          <p:cNvPr id="7" name="Shape 4"/>
          <p:cNvSpPr/>
          <p:nvPr/>
        </p:nvSpPr>
        <p:spPr>
          <a:xfrm>
            <a:off x="4675465" y="1489472"/>
            <a:ext cx="3639979" cy="3799165"/>
          </a:xfrm>
          <a:prstGeom prst="roundRect">
            <a:avLst>
              <a:gd name="adj" fmla="val 854"/>
            </a:avLst>
          </a:prstGeom>
          <a:solidFill>
            <a:srgbClr val="444752"/>
          </a:solidFill>
          <a:ln/>
        </p:spPr>
      </p:sp>
      <p:sp>
        <p:nvSpPr>
          <p:cNvPr id="8" name="Text 5"/>
          <p:cNvSpPr/>
          <p:nvPr/>
        </p:nvSpPr>
        <p:spPr>
          <a:xfrm>
            <a:off x="4882515" y="1696522"/>
            <a:ext cx="3225879" cy="609124"/>
          </a:xfrm>
          <a:prstGeom prst="rect">
            <a:avLst/>
          </a:prstGeom>
          <a:noFill/>
          <a:ln/>
        </p:spPr>
        <p:txBody>
          <a:bodyPr wrap="square" lIns="0" tIns="0" rIns="0" bIns="0" rtlCol="0" anchor="t"/>
          <a:lstStyle/>
          <a:p>
            <a:pPr algn="l" indent="0" marL="0">
              <a:lnSpc>
                <a:spcPts val="2350"/>
              </a:lnSpc>
              <a:buNone/>
            </a:pPr>
            <a:r>
              <a:rPr lang="en-US" sz="1900" dirty="0">
                <a:solidFill>
                  <a:srgbClr val="D6E5EF"/>
                </a:solidFill>
                <a:latin typeface="Lora" pitchFamily="34" charset="0"/>
                <a:ea typeface="Lora" pitchFamily="34" charset="-122"/>
                <a:cs typeface="Lora" pitchFamily="34" charset="-120"/>
              </a:rPr>
              <a:t>Support Healthcare Professionals</a:t>
            </a:r>
            <a:endParaRPr lang="en-US" sz="1900" dirty="0"/>
          </a:p>
        </p:txBody>
      </p:sp>
      <p:sp>
        <p:nvSpPr>
          <p:cNvPr id="9" name="Text 6"/>
          <p:cNvSpPr/>
          <p:nvPr/>
        </p:nvSpPr>
        <p:spPr>
          <a:xfrm>
            <a:off x="4882515" y="2429828"/>
            <a:ext cx="3225879" cy="2651760"/>
          </a:xfrm>
          <a:prstGeom prst="rect">
            <a:avLst/>
          </a:prstGeom>
          <a:noFill/>
          <a:ln/>
        </p:spPr>
        <p:txBody>
          <a:bodyPr wrap="square" lIns="0" tIns="0" rIns="0" bIns="0" rtlCol="0" anchor="t"/>
          <a:lstStyle/>
          <a:p>
            <a:pPr algn="l" indent="0" marL="0">
              <a:lnSpc>
                <a:spcPts val="2600"/>
              </a:lnSpc>
              <a:buNone/>
            </a:pPr>
            <a:r>
              <a:rPr lang="en-US" sz="1600" dirty="0">
                <a:solidFill>
                  <a:srgbClr val="D6E5EF"/>
                </a:solidFill>
                <a:latin typeface="Source Sans Pro" pitchFamily="34" charset="0"/>
                <a:ea typeface="Source Sans Pro" pitchFamily="34" charset="-122"/>
                <a:cs typeface="Source Sans Pro" pitchFamily="34" charset="-120"/>
              </a:rPr>
              <a:t>The models aim to serve as a valuable resource for healthcare professionals, enabling them to identify high-risk individuals early. This early identification can lead to timely interventions and personalized care plans, improving patient outcomes.</a:t>
            </a:r>
            <a:endParaRPr lang="en-US" sz="1600" dirty="0"/>
          </a:p>
        </p:txBody>
      </p:sp>
      <p:sp>
        <p:nvSpPr>
          <p:cNvPr id="10" name="Shape 7"/>
          <p:cNvSpPr/>
          <p:nvPr/>
        </p:nvSpPr>
        <p:spPr>
          <a:xfrm>
            <a:off x="828556" y="5495687"/>
            <a:ext cx="7486888" cy="2168723"/>
          </a:xfrm>
          <a:prstGeom prst="roundRect">
            <a:avLst>
              <a:gd name="adj" fmla="val 1433"/>
            </a:avLst>
          </a:prstGeom>
          <a:solidFill>
            <a:srgbClr val="444752"/>
          </a:solidFill>
          <a:ln/>
        </p:spPr>
      </p:sp>
      <p:sp>
        <p:nvSpPr>
          <p:cNvPr id="11" name="Text 8"/>
          <p:cNvSpPr/>
          <p:nvPr/>
        </p:nvSpPr>
        <p:spPr>
          <a:xfrm>
            <a:off x="1035606" y="5702737"/>
            <a:ext cx="3242667" cy="304562"/>
          </a:xfrm>
          <a:prstGeom prst="rect">
            <a:avLst/>
          </a:prstGeom>
          <a:noFill/>
          <a:ln/>
        </p:spPr>
        <p:txBody>
          <a:bodyPr wrap="none" lIns="0" tIns="0" rIns="0" bIns="0" rtlCol="0" anchor="t"/>
          <a:lstStyle/>
          <a:p>
            <a:pPr algn="l" indent="0" marL="0">
              <a:lnSpc>
                <a:spcPts val="2350"/>
              </a:lnSpc>
              <a:buNone/>
            </a:pPr>
            <a:r>
              <a:rPr lang="en-US" sz="1900" dirty="0">
                <a:solidFill>
                  <a:srgbClr val="D6E5EF"/>
                </a:solidFill>
                <a:latin typeface="Lora" pitchFamily="34" charset="0"/>
                <a:ea typeface="Lora" pitchFamily="34" charset="-122"/>
                <a:cs typeface="Lora" pitchFamily="34" charset="-120"/>
              </a:rPr>
              <a:t>Focus on Actionable Insights</a:t>
            </a:r>
            <a:endParaRPr lang="en-US" sz="1900" dirty="0"/>
          </a:p>
        </p:txBody>
      </p:sp>
      <p:sp>
        <p:nvSpPr>
          <p:cNvPr id="12" name="Text 9"/>
          <p:cNvSpPr/>
          <p:nvPr/>
        </p:nvSpPr>
        <p:spPr>
          <a:xfrm>
            <a:off x="1035606" y="6131481"/>
            <a:ext cx="7072789" cy="1325880"/>
          </a:xfrm>
          <a:prstGeom prst="rect">
            <a:avLst/>
          </a:prstGeom>
          <a:noFill/>
          <a:ln/>
        </p:spPr>
        <p:txBody>
          <a:bodyPr wrap="square" lIns="0" tIns="0" rIns="0" bIns="0" rtlCol="0" anchor="t"/>
          <a:lstStyle/>
          <a:p>
            <a:pPr algn="l" indent="0" marL="0">
              <a:lnSpc>
                <a:spcPts val="2600"/>
              </a:lnSpc>
              <a:buNone/>
            </a:pPr>
            <a:r>
              <a:rPr lang="en-US" sz="1600" dirty="0">
                <a:solidFill>
                  <a:srgbClr val="D6E5EF"/>
                </a:solidFill>
                <a:latin typeface="Source Sans Pro" pitchFamily="34" charset="0"/>
                <a:ea typeface="Source Sans Pro" pitchFamily="34" charset="-122"/>
                <a:cs typeface="Source Sans Pro" pitchFamily="34" charset="-120"/>
              </a:rPr>
              <a:t>We prioritize accuracy and interpretability in our model development. The insights derived from these models must be actionable, providing clear guidance for medical practitioners and patients alike, facilitating preventative measures and treatment strategies.</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29615" y="501610"/>
            <a:ext cx="4292322" cy="536496"/>
          </a:xfrm>
          <a:prstGeom prst="rect">
            <a:avLst/>
          </a:prstGeom>
          <a:noFill/>
          <a:ln/>
        </p:spPr>
        <p:txBody>
          <a:bodyPr wrap="none" lIns="0" tIns="0" rIns="0" bIns="0" rtlCol="0" anchor="t"/>
          <a:lstStyle/>
          <a:p>
            <a:pPr algn="l" indent="0" marL="0">
              <a:lnSpc>
                <a:spcPts val="4200"/>
              </a:lnSpc>
              <a:buNone/>
            </a:pPr>
            <a:r>
              <a:rPr lang="en-US" sz="3350" dirty="0">
                <a:solidFill>
                  <a:srgbClr val="F98AC7"/>
                </a:solidFill>
                <a:latin typeface="Lora" pitchFamily="34" charset="0"/>
                <a:ea typeface="Lora" pitchFamily="34" charset="-122"/>
                <a:cs typeface="Lora" pitchFamily="34" charset="-120"/>
              </a:rPr>
              <a:t>Dataset Overview</a:t>
            </a:r>
            <a:endParaRPr lang="en-US" sz="3350" dirty="0"/>
          </a:p>
        </p:txBody>
      </p:sp>
      <p:sp>
        <p:nvSpPr>
          <p:cNvPr id="3" name="Text 1"/>
          <p:cNvSpPr/>
          <p:nvPr/>
        </p:nvSpPr>
        <p:spPr>
          <a:xfrm>
            <a:off x="729615" y="1402913"/>
            <a:ext cx="13171170" cy="583644"/>
          </a:xfrm>
          <a:prstGeom prst="rect">
            <a:avLst/>
          </a:prstGeom>
          <a:noFill/>
          <a:ln/>
        </p:spPr>
        <p:txBody>
          <a:bodyPr wrap="square" lIns="0" tIns="0" rIns="0" bIns="0" rtlCol="0" anchor="t"/>
          <a:lstStyle/>
          <a:p>
            <a:pPr algn="l" indent="0" marL="0">
              <a:lnSpc>
                <a:spcPts val="2250"/>
              </a:lnSpc>
              <a:buNone/>
            </a:pPr>
            <a:r>
              <a:rPr lang="en-US" sz="1400" dirty="0">
                <a:solidFill>
                  <a:srgbClr val="D6E5EF"/>
                </a:solidFill>
                <a:latin typeface="Source Sans Pro" pitchFamily="34" charset="0"/>
                <a:ea typeface="Source Sans Pro" pitchFamily="34" charset="-122"/>
                <a:cs typeface="Source Sans Pro" pitchFamily="34" charset="-120"/>
              </a:rPr>
              <a:t>The foundation of our predictive modeling is the Pima Indians Diabetes Dataset, a well-regarded benchmark in medical research, sourced from the UCI Machine Learning Repository. This dataset provides a comprehensive collection of physiological measurements pertinent to diabetes.</a:t>
            </a:r>
            <a:endParaRPr lang="en-US" sz="1400" dirty="0"/>
          </a:p>
        </p:txBody>
      </p:sp>
      <p:sp>
        <p:nvSpPr>
          <p:cNvPr id="4" name="Text 2"/>
          <p:cNvSpPr/>
          <p:nvPr/>
        </p:nvSpPr>
        <p:spPr>
          <a:xfrm>
            <a:off x="729615" y="2355771"/>
            <a:ext cx="6363057" cy="875467"/>
          </a:xfrm>
          <a:prstGeom prst="rect">
            <a:avLst/>
          </a:prstGeom>
          <a:noFill/>
          <a:ln/>
        </p:spPr>
        <p:txBody>
          <a:bodyPr wrap="square" lIns="0" tIns="0" rIns="0" bIns="0" rtlCol="0" anchor="t"/>
          <a:lstStyle/>
          <a:p>
            <a:pPr algn="l" indent="0" marL="0">
              <a:lnSpc>
                <a:spcPts val="2250"/>
              </a:lnSpc>
              <a:buNone/>
            </a:pPr>
            <a:r>
              <a:rPr lang="en-US" sz="1400" dirty="0">
                <a:solidFill>
                  <a:srgbClr val="D6E5EF"/>
                </a:solidFill>
                <a:latin typeface="Source Sans Pro" pitchFamily="34" charset="0"/>
                <a:ea typeface="Source Sans Pro" pitchFamily="34" charset="-122"/>
                <a:cs typeface="Source Sans Pro" pitchFamily="34" charset="-120"/>
              </a:rPr>
              <a:t>The dataset includes several key features that are crucial for predicting diabetes onset. These features encompass various aspects of a patient's health profile, offering a holistic view for analysis.</a:t>
            </a:r>
            <a:endParaRPr lang="en-US" sz="1400" dirty="0"/>
          </a:p>
        </p:txBody>
      </p:sp>
      <p:sp>
        <p:nvSpPr>
          <p:cNvPr id="5" name="Text 3"/>
          <p:cNvSpPr/>
          <p:nvPr/>
        </p:nvSpPr>
        <p:spPr>
          <a:xfrm>
            <a:off x="729615" y="3395305"/>
            <a:ext cx="6363057" cy="291822"/>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D6E5EF"/>
                </a:solidFill>
                <a:latin typeface="Source Sans Pro" pitchFamily="34" charset="0"/>
                <a:ea typeface="Source Sans Pro" pitchFamily="34" charset="-122"/>
                <a:cs typeface="Source Sans Pro" pitchFamily="34" charset="-120"/>
              </a:rPr>
              <a:t>Pregnancies:</a:t>
            </a:r>
            <a:pPr algn="l" indent="0" marL="0">
              <a:lnSpc>
                <a:spcPts val="2250"/>
              </a:lnSpc>
              <a:buNone/>
            </a:pPr>
            <a:r>
              <a:rPr lang="en-US" sz="1400" dirty="0">
                <a:solidFill>
                  <a:srgbClr val="D6E5EF"/>
                </a:solidFill>
                <a:latin typeface="Source Sans Pro" pitchFamily="34" charset="0"/>
                <a:ea typeface="Source Sans Pro" pitchFamily="34" charset="-122"/>
                <a:cs typeface="Source Sans Pro" pitchFamily="34" charset="-120"/>
              </a:rPr>
              <a:t> Number of times pregnant.</a:t>
            </a:r>
            <a:endParaRPr lang="en-US" sz="1400" dirty="0"/>
          </a:p>
        </p:txBody>
      </p:sp>
      <p:sp>
        <p:nvSpPr>
          <p:cNvPr id="6" name="Text 4"/>
          <p:cNvSpPr/>
          <p:nvPr/>
        </p:nvSpPr>
        <p:spPr>
          <a:xfrm>
            <a:off x="729615" y="3750945"/>
            <a:ext cx="6363057" cy="583644"/>
          </a:xfrm>
          <a:prstGeom prst="rect">
            <a:avLst/>
          </a:prstGeom>
          <a:noFill/>
          <a:ln/>
        </p:spPr>
        <p:txBody>
          <a:bodyPr wrap="square" lIns="0" tIns="0" rIns="0" bIns="0" rtlCol="0" anchor="t"/>
          <a:lstStyle/>
          <a:p>
            <a:pPr algn="l" marL="342900" indent="-342900">
              <a:lnSpc>
                <a:spcPts val="2250"/>
              </a:lnSpc>
              <a:buSzPct val="100000"/>
              <a:buChar char="•"/>
            </a:pPr>
            <a:r>
              <a:rPr lang="en-US" sz="1400" b="1" dirty="0">
                <a:solidFill>
                  <a:srgbClr val="D6E5EF"/>
                </a:solidFill>
                <a:latin typeface="Source Sans Pro" pitchFamily="34" charset="0"/>
                <a:ea typeface="Source Sans Pro" pitchFamily="34" charset="-122"/>
                <a:cs typeface="Source Sans Pro" pitchFamily="34" charset="-120"/>
              </a:rPr>
              <a:t>Glucose:</a:t>
            </a:r>
            <a:pPr algn="l" indent="0" marL="0">
              <a:lnSpc>
                <a:spcPts val="2250"/>
              </a:lnSpc>
              <a:buNone/>
            </a:pPr>
            <a:r>
              <a:rPr lang="en-US" sz="1400" dirty="0">
                <a:solidFill>
                  <a:srgbClr val="D6E5EF"/>
                </a:solidFill>
                <a:latin typeface="Source Sans Pro" pitchFamily="34" charset="0"/>
                <a:ea typeface="Source Sans Pro" pitchFamily="34" charset="-122"/>
                <a:cs typeface="Source Sans Pro" pitchFamily="34" charset="-120"/>
              </a:rPr>
              <a:t> Plasma glucose concentration a 2 hours in an oral glucose tolerance test.</a:t>
            </a:r>
            <a:endParaRPr lang="en-US" sz="1400" dirty="0"/>
          </a:p>
        </p:txBody>
      </p:sp>
      <p:sp>
        <p:nvSpPr>
          <p:cNvPr id="7" name="Text 5"/>
          <p:cNvSpPr/>
          <p:nvPr/>
        </p:nvSpPr>
        <p:spPr>
          <a:xfrm>
            <a:off x="729615" y="4398407"/>
            <a:ext cx="6363057" cy="291822"/>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D6E5EF"/>
                </a:solidFill>
                <a:latin typeface="Source Sans Pro" pitchFamily="34" charset="0"/>
                <a:ea typeface="Source Sans Pro" pitchFamily="34" charset="-122"/>
                <a:cs typeface="Source Sans Pro" pitchFamily="34" charset="-120"/>
              </a:rPr>
              <a:t>BloodPressure:</a:t>
            </a:r>
            <a:pPr algn="l" indent="0" marL="0">
              <a:lnSpc>
                <a:spcPts val="2250"/>
              </a:lnSpc>
              <a:buNone/>
            </a:pPr>
            <a:r>
              <a:rPr lang="en-US" sz="1400" dirty="0">
                <a:solidFill>
                  <a:srgbClr val="D6E5EF"/>
                </a:solidFill>
                <a:latin typeface="Source Sans Pro" pitchFamily="34" charset="0"/>
                <a:ea typeface="Source Sans Pro" pitchFamily="34" charset="-122"/>
                <a:cs typeface="Source Sans Pro" pitchFamily="34" charset="-120"/>
              </a:rPr>
              <a:t> Diastolic blood pressure (mm Hg).</a:t>
            </a:r>
            <a:endParaRPr lang="en-US" sz="1400" dirty="0"/>
          </a:p>
        </p:txBody>
      </p:sp>
      <p:sp>
        <p:nvSpPr>
          <p:cNvPr id="8" name="Text 6"/>
          <p:cNvSpPr/>
          <p:nvPr/>
        </p:nvSpPr>
        <p:spPr>
          <a:xfrm>
            <a:off x="729615" y="4754047"/>
            <a:ext cx="6363057" cy="291822"/>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D6E5EF"/>
                </a:solidFill>
                <a:latin typeface="Source Sans Pro" pitchFamily="34" charset="0"/>
                <a:ea typeface="Source Sans Pro" pitchFamily="34" charset="-122"/>
                <a:cs typeface="Source Sans Pro" pitchFamily="34" charset="-120"/>
              </a:rPr>
              <a:t>SkinThickness:</a:t>
            </a:r>
            <a:pPr algn="l" indent="0" marL="0">
              <a:lnSpc>
                <a:spcPts val="2250"/>
              </a:lnSpc>
              <a:buNone/>
            </a:pPr>
            <a:r>
              <a:rPr lang="en-US" sz="1400" dirty="0">
                <a:solidFill>
                  <a:srgbClr val="D6E5EF"/>
                </a:solidFill>
                <a:latin typeface="Source Sans Pro" pitchFamily="34" charset="0"/>
                <a:ea typeface="Source Sans Pro" pitchFamily="34" charset="-122"/>
                <a:cs typeface="Source Sans Pro" pitchFamily="34" charset="-120"/>
              </a:rPr>
              <a:t> Triceps skin fold thickness (mm).</a:t>
            </a:r>
            <a:endParaRPr lang="en-US" sz="1400" dirty="0"/>
          </a:p>
        </p:txBody>
      </p:sp>
      <p:sp>
        <p:nvSpPr>
          <p:cNvPr id="9" name="Text 7"/>
          <p:cNvSpPr/>
          <p:nvPr/>
        </p:nvSpPr>
        <p:spPr>
          <a:xfrm>
            <a:off x="729615" y="5109686"/>
            <a:ext cx="6363057" cy="291822"/>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D6E5EF"/>
                </a:solidFill>
                <a:latin typeface="Source Sans Pro" pitchFamily="34" charset="0"/>
                <a:ea typeface="Source Sans Pro" pitchFamily="34" charset="-122"/>
                <a:cs typeface="Source Sans Pro" pitchFamily="34" charset="-120"/>
              </a:rPr>
              <a:t>Insulin:</a:t>
            </a:r>
            <a:pPr algn="l" indent="0" marL="0">
              <a:lnSpc>
                <a:spcPts val="2250"/>
              </a:lnSpc>
              <a:buNone/>
            </a:pPr>
            <a:r>
              <a:rPr lang="en-US" sz="1400" dirty="0">
                <a:solidFill>
                  <a:srgbClr val="D6E5EF"/>
                </a:solidFill>
                <a:latin typeface="Source Sans Pro" pitchFamily="34" charset="0"/>
                <a:ea typeface="Source Sans Pro" pitchFamily="34" charset="-122"/>
                <a:cs typeface="Source Sans Pro" pitchFamily="34" charset="-120"/>
              </a:rPr>
              <a:t> 2-Hour serum insulin (mu U/ml).</a:t>
            </a:r>
            <a:endParaRPr lang="en-US" sz="1400" dirty="0"/>
          </a:p>
        </p:txBody>
      </p:sp>
      <p:sp>
        <p:nvSpPr>
          <p:cNvPr id="10" name="Text 8"/>
          <p:cNvSpPr/>
          <p:nvPr/>
        </p:nvSpPr>
        <p:spPr>
          <a:xfrm>
            <a:off x="729615" y="5465326"/>
            <a:ext cx="6363057" cy="291822"/>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D6E5EF"/>
                </a:solidFill>
                <a:latin typeface="Source Sans Pro" pitchFamily="34" charset="0"/>
                <a:ea typeface="Source Sans Pro" pitchFamily="34" charset="-122"/>
                <a:cs typeface="Source Sans Pro" pitchFamily="34" charset="-120"/>
              </a:rPr>
              <a:t>BMI:</a:t>
            </a:r>
            <a:pPr algn="l" indent="0" marL="0">
              <a:lnSpc>
                <a:spcPts val="2250"/>
              </a:lnSpc>
              <a:buNone/>
            </a:pPr>
            <a:r>
              <a:rPr lang="en-US" sz="1400" dirty="0">
                <a:solidFill>
                  <a:srgbClr val="D6E5EF"/>
                </a:solidFill>
                <a:latin typeface="Source Sans Pro" pitchFamily="34" charset="0"/>
                <a:ea typeface="Source Sans Pro" pitchFamily="34" charset="-122"/>
                <a:cs typeface="Source Sans Pro" pitchFamily="34" charset="-120"/>
              </a:rPr>
              <a:t> Body mass index (weight in kg/(height in m)^2).</a:t>
            </a:r>
            <a:endParaRPr lang="en-US" sz="1400" dirty="0"/>
          </a:p>
        </p:txBody>
      </p:sp>
      <p:sp>
        <p:nvSpPr>
          <p:cNvPr id="11" name="Text 9"/>
          <p:cNvSpPr/>
          <p:nvPr/>
        </p:nvSpPr>
        <p:spPr>
          <a:xfrm>
            <a:off x="729615" y="5820966"/>
            <a:ext cx="6363057" cy="291822"/>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D6E5EF"/>
                </a:solidFill>
                <a:latin typeface="Source Sans Pro" pitchFamily="34" charset="0"/>
                <a:ea typeface="Source Sans Pro" pitchFamily="34" charset="-122"/>
                <a:cs typeface="Source Sans Pro" pitchFamily="34" charset="-120"/>
              </a:rPr>
              <a:t>Age:</a:t>
            </a:r>
            <a:pPr algn="l" indent="0" marL="0">
              <a:lnSpc>
                <a:spcPts val="2250"/>
              </a:lnSpc>
              <a:buNone/>
            </a:pPr>
            <a:r>
              <a:rPr lang="en-US" sz="1400" dirty="0">
                <a:solidFill>
                  <a:srgbClr val="D6E5EF"/>
                </a:solidFill>
                <a:latin typeface="Source Sans Pro" pitchFamily="34" charset="0"/>
                <a:ea typeface="Source Sans Pro" pitchFamily="34" charset="-122"/>
                <a:cs typeface="Source Sans Pro" pitchFamily="34" charset="-120"/>
              </a:rPr>
              <a:t> Age in years.</a:t>
            </a:r>
            <a:endParaRPr lang="en-US" sz="1400" dirty="0"/>
          </a:p>
        </p:txBody>
      </p:sp>
      <p:pic>
        <p:nvPicPr>
          <p:cNvPr id="12" name="Image 0" descr="preencoded.png">    </p:cNvPr>
          <p:cNvPicPr>
            <a:picLocks noChangeAspect="1"/>
          </p:cNvPicPr>
          <p:nvPr/>
        </p:nvPicPr>
        <p:blipFill>
          <a:blip r:embed="rId1"/>
          <a:stretch>
            <a:fillRect/>
          </a:stretch>
        </p:blipFill>
        <p:spPr>
          <a:xfrm>
            <a:off x="7545348" y="2396847"/>
            <a:ext cx="6363057" cy="4353639"/>
          </a:xfrm>
          <a:prstGeom prst="rect">
            <a:avLst/>
          </a:prstGeom>
        </p:spPr>
      </p:pic>
      <p:sp>
        <p:nvSpPr>
          <p:cNvPr id="13" name="Text 10"/>
          <p:cNvSpPr/>
          <p:nvPr/>
        </p:nvSpPr>
        <p:spPr>
          <a:xfrm>
            <a:off x="7545348" y="6955631"/>
            <a:ext cx="6363057" cy="875467"/>
          </a:xfrm>
          <a:prstGeom prst="rect">
            <a:avLst/>
          </a:prstGeom>
          <a:noFill/>
          <a:ln/>
        </p:spPr>
        <p:txBody>
          <a:bodyPr wrap="square" lIns="0" tIns="0" rIns="0" bIns="0" rtlCol="0" anchor="t"/>
          <a:lstStyle/>
          <a:p>
            <a:pPr algn="l" indent="0" marL="0">
              <a:lnSpc>
                <a:spcPts val="2250"/>
              </a:lnSpc>
              <a:buNone/>
            </a:pPr>
            <a:r>
              <a:rPr lang="en-US" sz="1400" dirty="0">
                <a:solidFill>
                  <a:srgbClr val="D6E5EF"/>
                </a:solidFill>
                <a:latin typeface="Source Sans Pro" pitchFamily="34" charset="0"/>
                <a:ea typeface="Source Sans Pro" pitchFamily="34" charset="-122"/>
                <a:cs typeface="Source Sans Pro" pitchFamily="34" charset="-120"/>
              </a:rPr>
              <a:t>The target variable, </a:t>
            </a:r>
            <a:pPr algn="l" indent="0" marL="0">
              <a:lnSpc>
                <a:spcPts val="2250"/>
              </a:lnSpc>
              <a:buNone/>
            </a:pPr>
            <a:r>
              <a:rPr lang="en-US" sz="1400" b="1" dirty="0">
                <a:solidFill>
                  <a:srgbClr val="D6E5EF"/>
                </a:solidFill>
                <a:latin typeface="Source Sans Pro" pitchFamily="34" charset="0"/>
                <a:ea typeface="Source Sans Pro" pitchFamily="34" charset="-122"/>
                <a:cs typeface="Source Sans Pro" pitchFamily="34" charset="-120"/>
              </a:rPr>
              <a:t>Outcome</a:t>
            </a:r>
            <a:pPr algn="l" indent="0" marL="0">
              <a:lnSpc>
                <a:spcPts val="2250"/>
              </a:lnSpc>
              <a:buNone/>
            </a:pPr>
            <a:r>
              <a:rPr lang="en-US" sz="1400" dirty="0">
                <a:solidFill>
                  <a:srgbClr val="D6E5EF"/>
                </a:solidFill>
                <a:latin typeface="Source Sans Pro" pitchFamily="34" charset="0"/>
                <a:ea typeface="Source Sans Pro" pitchFamily="34" charset="-122"/>
                <a:cs typeface="Source Sans Pro" pitchFamily="34" charset="-120"/>
              </a:rPr>
              <a:t>, clearly differentiates between diabetic (1) and non-diabetic (0) cases, enabling supervised learning for our predictive models. This binary classification is central to evaluating our models' effectiveness.</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1060490"/>
            <a:ext cx="4928354" cy="615910"/>
          </a:xfrm>
          <a:prstGeom prst="rect">
            <a:avLst/>
          </a:prstGeom>
          <a:noFill/>
          <a:ln/>
        </p:spPr>
        <p:txBody>
          <a:bodyPr wrap="none" lIns="0" tIns="0" rIns="0" bIns="0" rtlCol="0" anchor="t"/>
          <a:lstStyle/>
          <a:p>
            <a:pPr algn="l" indent="0" marL="0">
              <a:lnSpc>
                <a:spcPts val="4850"/>
              </a:lnSpc>
              <a:buNone/>
            </a:pPr>
            <a:r>
              <a:rPr lang="en-US" sz="3850" dirty="0">
                <a:solidFill>
                  <a:srgbClr val="F98AC7"/>
                </a:solidFill>
                <a:latin typeface="Lora" pitchFamily="34" charset="0"/>
                <a:ea typeface="Lora" pitchFamily="34" charset="-122"/>
                <a:cs typeface="Lora" pitchFamily="34" charset="-120"/>
              </a:rPr>
              <a:t>Data Preprocessing</a:t>
            </a:r>
            <a:endParaRPr lang="en-US" sz="3850" dirty="0"/>
          </a:p>
        </p:txBody>
      </p:sp>
      <p:sp>
        <p:nvSpPr>
          <p:cNvPr id="3" name="Text 1"/>
          <p:cNvSpPr/>
          <p:nvPr/>
        </p:nvSpPr>
        <p:spPr>
          <a:xfrm>
            <a:off x="837724" y="2095262"/>
            <a:ext cx="12954952" cy="670084"/>
          </a:xfrm>
          <a:prstGeom prst="rect">
            <a:avLst/>
          </a:prstGeom>
          <a:noFill/>
          <a:ln/>
        </p:spPr>
        <p:txBody>
          <a:bodyPr wrap="square" lIns="0" tIns="0" rIns="0" bIns="0" rtlCol="0" anchor="t"/>
          <a:lstStyle/>
          <a:p>
            <a:pPr algn="l" indent="0" marL="0">
              <a:lnSpc>
                <a:spcPts val="2600"/>
              </a:lnSpc>
              <a:buNone/>
            </a:pPr>
            <a:r>
              <a:rPr lang="en-US" sz="1600" dirty="0">
                <a:solidFill>
                  <a:srgbClr val="D6E5EF"/>
                </a:solidFill>
                <a:latin typeface="Source Sans Pro" pitchFamily="34" charset="0"/>
                <a:ea typeface="Source Sans Pro" pitchFamily="34" charset="-122"/>
                <a:cs typeface="Source Sans Pro" pitchFamily="34" charset="-120"/>
              </a:rPr>
              <a:t>Effective data preprocessing is paramount for building accurate and reliable machine learning models. Our approach addressed several critical aspects of data preparation to ensure the highest quality input for our algorithms.</a:t>
            </a:r>
            <a:endParaRPr lang="en-US" sz="1600" dirty="0"/>
          </a:p>
        </p:txBody>
      </p:sp>
      <p:sp>
        <p:nvSpPr>
          <p:cNvPr id="4" name="Shape 2"/>
          <p:cNvSpPr/>
          <p:nvPr/>
        </p:nvSpPr>
        <p:spPr>
          <a:xfrm>
            <a:off x="837724" y="3000970"/>
            <a:ext cx="471249" cy="471249"/>
          </a:xfrm>
          <a:prstGeom prst="roundRect">
            <a:avLst>
              <a:gd name="adj" fmla="val 6667"/>
            </a:avLst>
          </a:prstGeom>
          <a:solidFill>
            <a:srgbClr val="444752"/>
          </a:solidFill>
          <a:ln/>
        </p:spPr>
      </p:sp>
      <p:sp>
        <p:nvSpPr>
          <p:cNvPr id="5" name="Text 3"/>
          <p:cNvSpPr/>
          <p:nvPr/>
        </p:nvSpPr>
        <p:spPr>
          <a:xfrm>
            <a:off x="925532" y="3051810"/>
            <a:ext cx="295632" cy="369570"/>
          </a:xfrm>
          <a:prstGeom prst="rect">
            <a:avLst/>
          </a:prstGeom>
          <a:noFill/>
          <a:ln/>
        </p:spPr>
        <p:txBody>
          <a:bodyPr wrap="none" lIns="0" tIns="0" rIns="0" bIns="0" rtlCol="0" anchor="t"/>
          <a:lstStyle/>
          <a:p>
            <a:pPr algn="ctr" indent="0" marL="0">
              <a:lnSpc>
                <a:spcPts val="2300"/>
              </a:lnSpc>
              <a:buNone/>
            </a:pPr>
            <a:r>
              <a:rPr lang="en-US" sz="2300" dirty="0">
                <a:solidFill>
                  <a:srgbClr val="D6E5EF"/>
                </a:solidFill>
                <a:latin typeface="Lora" pitchFamily="34" charset="0"/>
                <a:ea typeface="Lora" pitchFamily="34" charset="-122"/>
                <a:cs typeface="Lora" pitchFamily="34" charset="-120"/>
              </a:rPr>
              <a:t>1</a:t>
            </a:r>
            <a:endParaRPr lang="en-US" sz="2300" dirty="0"/>
          </a:p>
        </p:txBody>
      </p:sp>
      <p:sp>
        <p:nvSpPr>
          <p:cNvPr id="6" name="Text 4"/>
          <p:cNvSpPr/>
          <p:nvPr/>
        </p:nvSpPr>
        <p:spPr>
          <a:xfrm>
            <a:off x="1518404" y="3040142"/>
            <a:ext cx="5143500" cy="369689"/>
          </a:xfrm>
          <a:prstGeom prst="rect">
            <a:avLst/>
          </a:prstGeom>
          <a:noFill/>
          <a:ln/>
        </p:spPr>
        <p:txBody>
          <a:bodyPr wrap="none" lIns="0" tIns="0" rIns="0" bIns="0" rtlCol="0" anchor="t"/>
          <a:lstStyle/>
          <a:p>
            <a:pPr algn="l" indent="0" marL="0">
              <a:lnSpc>
                <a:spcPts val="2900"/>
              </a:lnSpc>
              <a:buNone/>
            </a:pPr>
            <a:r>
              <a:rPr lang="en-US" sz="2300" dirty="0">
                <a:solidFill>
                  <a:srgbClr val="D6E5EF"/>
                </a:solidFill>
                <a:latin typeface="Lora" pitchFamily="34" charset="0"/>
                <a:ea typeface="Lora" pitchFamily="34" charset="-122"/>
                <a:cs typeface="Lora" pitchFamily="34" charset="-120"/>
              </a:rPr>
              <a:t>Handling Medically Implausible Zeros</a:t>
            </a:r>
            <a:endParaRPr lang="en-US" sz="2300" dirty="0"/>
          </a:p>
        </p:txBody>
      </p:sp>
      <p:sp>
        <p:nvSpPr>
          <p:cNvPr id="7" name="Text 5"/>
          <p:cNvSpPr/>
          <p:nvPr/>
        </p:nvSpPr>
        <p:spPr>
          <a:xfrm>
            <a:off x="1518404" y="3535442"/>
            <a:ext cx="5665827" cy="1340168"/>
          </a:xfrm>
          <a:prstGeom prst="rect">
            <a:avLst/>
          </a:prstGeom>
          <a:noFill/>
          <a:ln/>
        </p:spPr>
        <p:txBody>
          <a:bodyPr wrap="square" lIns="0" tIns="0" rIns="0" bIns="0" rtlCol="0" anchor="t"/>
          <a:lstStyle/>
          <a:p>
            <a:pPr algn="l" indent="0" marL="0">
              <a:lnSpc>
                <a:spcPts val="2600"/>
              </a:lnSpc>
              <a:buNone/>
            </a:pPr>
            <a:r>
              <a:rPr lang="en-US" sz="1600" dirty="0">
                <a:solidFill>
                  <a:srgbClr val="D6E5EF"/>
                </a:solidFill>
                <a:latin typeface="Source Sans Pro" pitchFamily="34" charset="0"/>
                <a:ea typeface="Source Sans Pro" pitchFamily="34" charset="-122"/>
                <a:cs typeface="Source Sans Pro" pitchFamily="34" charset="-120"/>
              </a:rPr>
              <a:t>Identified and replaced zero values in features like Glucose, BloodPressure, SkinThickness, Insulin, and BMI with NaNs. These zeros were determined to be medically implausible, as such readings would indicate a non-viable state.</a:t>
            </a:r>
            <a:endParaRPr lang="en-US" sz="1600" dirty="0"/>
          </a:p>
        </p:txBody>
      </p:sp>
      <p:sp>
        <p:nvSpPr>
          <p:cNvPr id="8" name="Shape 6"/>
          <p:cNvSpPr/>
          <p:nvPr/>
        </p:nvSpPr>
        <p:spPr>
          <a:xfrm>
            <a:off x="7446050" y="3000970"/>
            <a:ext cx="471249" cy="471249"/>
          </a:xfrm>
          <a:prstGeom prst="roundRect">
            <a:avLst>
              <a:gd name="adj" fmla="val 6667"/>
            </a:avLst>
          </a:prstGeom>
          <a:solidFill>
            <a:srgbClr val="444752"/>
          </a:solidFill>
          <a:ln/>
        </p:spPr>
      </p:sp>
      <p:sp>
        <p:nvSpPr>
          <p:cNvPr id="9" name="Text 7"/>
          <p:cNvSpPr/>
          <p:nvPr/>
        </p:nvSpPr>
        <p:spPr>
          <a:xfrm>
            <a:off x="7533858" y="3051810"/>
            <a:ext cx="295632" cy="369570"/>
          </a:xfrm>
          <a:prstGeom prst="rect">
            <a:avLst/>
          </a:prstGeom>
          <a:noFill/>
          <a:ln/>
        </p:spPr>
        <p:txBody>
          <a:bodyPr wrap="none" lIns="0" tIns="0" rIns="0" bIns="0" rtlCol="0" anchor="t"/>
          <a:lstStyle/>
          <a:p>
            <a:pPr algn="ctr" indent="0" marL="0">
              <a:lnSpc>
                <a:spcPts val="2300"/>
              </a:lnSpc>
              <a:buNone/>
            </a:pPr>
            <a:r>
              <a:rPr lang="en-US" sz="2300" dirty="0">
                <a:solidFill>
                  <a:srgbClr val="D6E5EF"/>
                </a:solidFill>
                <a:latin typeface="Lora" pitchFamily="34" charset="0"/>
                <a:ea typeface="Lora" pitchFamily="34" charset="-122"/>
                <a:cs typeface="Lora" pitchFamily="34" charset="-120"/>
              </a:rPr>
              <a:t>2</a:t>
            </a:r>
            <a:endParaRPr lang="en-US" sz="2300" dirty="0"/>
          </a:p>
        </p:txBody>
      </p:sp>
      <p:sp>
        <p:nvSpPr>
          <p:cNvPr id="10" name="Text 8"/>
          <p:cNvSpPr/>
          <p:nvPr/>
        </p:nvSpPr>
        <p:spPr>
          <a:xfrm>
            <a:off x="8126730" y="3040142"/>
            <a:ext cx="3356610" cy="369689"/>
          </a:xfrm>
          <a:prstGeom prst="rect">
            <a:avLst/>
          </a:prstGeom>
          <a:noFill/>
          <a:ln/>
        </p:spPr>
        <p:txBody>
          <a:bodyPr wrap="none" lIns="0" tIns="0" rIns="0" bIns="0" rtlCol="0" anchor="t"/>
          <a:lstStyle/>
          <a:p>
            <a:pPr algn="l" indent="0" marL="0">
              <a:lnSpc>
                <a:spcPts val="2900"/>
              </a:lnSpc>
              <a:buNone/>
            </a:pPr>
            <a:r>
              <a:rPr lang="en-US" sz="2300" dirty="0">
                <a:solidFill>
                  <a:srgbClr val="D6E5EF"/>
                </a:solidFill>
                <a:latin typeface="Lora" pitchFamily="34" charset="0"/>
                <a:ea typeface="Lora" pitchFamily="34" charset="-122"/>
                <a:cs typeface="Lora" pitchFamily="34" charset="-120"/>
              </a:rPr>
              <a:t>Imputing Missing Values</a:t>
            </a:r>
            <a:endParaRPr lang="en-US" sz="2300" dirty="0"/>
          </a:p>
        </p:txBody>
      </p:sp>
      <p:sp>
        <p:nvSpPr>
          <p:cNvPr id="11" name="Text 9"/>
          <p:cNvSpPr/>
          <p:nvPr/>
        </p:nvSpPr>
        <p:spPr>
          <a:xfrm>
            <a:off x="8126730" y="3535442"/>
            <a:ext cx="5665946" cy="1340168"/>
          </a:xfrm>
          <a:prstGeom prst="rect">
            <a:avLst/>
          </a:prstGeom>
          <a:noFill/>
          <a:ln/>
        </p:spPr>
        <p:txBody>
          <a:bodyPr wrap="square" lIns="0" tIns="0" rIns="0" bIns="0" rtlCol="0" anchor="t"/>
          <a:lstStyle/>
          <a:p>
            <a:pPr algn="l" indent="0" marL="0">
              <a:lnSpc>
                <a:spcPts val="2600"/>
              </a:lnSpc>
              <a:buNone/>
            </a:pPr>
            <a:r>
              <a:rPr lang="en-US" sz="1600" dirty="0">
                <a:solidFill>
                  <a:srgbClr val="D6E5EF"/>
                </a:solidFill>
                <a:latin typeface="Source Sans Pro" pitchFamily="34" charset="0"/>
                <a:ea typeface="Source Sans Pro" pitchFamily="34" charset="-122"/>
                <a:cs typeface="Source Sans Pro" pitchFamily="34" charset="-120"/>
              </a:rPr>
              <a:t>Missing values, now represented as NaNs, were imputed using a median strategy. This method helps maintain the integrity of the dataset by replacing missing points with a robust central tendency measure, minimizing distortion from outliers.</a:t>
            </a:r>
            <a:endParaRPr lang="en-US" sz="1600" dirty="0"/>
          </a:p>
        </p:txBody>
      </p:sp>
      <p:sp>
        <p:nvSpPr>
          <p:cNvPr id="12" name="Shape 10"/>
          <p:cNvSpPr/>
          <p:nvPr/>
        </p:nvSpPr>
        <p:spPr>
          <a:xfrm>
            <a:off x="837724" y="5294471"/>
            <a:ext cx="471249" cy="471249"/>
          </a:xfrm>
          <a:prstGeom prst="roundRect">
            <a:avLst>
              <a:gd name="adj" fmla="val 6667"/>
            </a:avLst>
          </a:prstGeom>
          <a:solidFill>
            <a:srgbClr val="444752"/>
          </a:solidFill>
          <a:ln/>
        </p:spPr>
      </p:sp>
      <p:sp>
        <p:nvSpPr>
          <p:cNvPr id="13" name="Text 11"/>
          <p:cNvSpPr/>
          <p:nvPr/>
        </p:nvSpPr>
        <p:spPr>
          <a:xfrm>
            <a:off x="925532" y="5345311"/>
            <a:ext cx="295632" cy="369570"/>
          </a:xfrm>
          <a:prstGeom prst="rect">
            <a:avLst/>
          </a:prstGeom>
          <a:noFill/>
          <a:ln/>
        </p:spPr>
        <p:txBody>
          <a:bodyPr wrap="none" lIns="0" tIns="0" rIns="0" bIns="0" rtlCol="0" anchor="t"/>
          <a:lstStyle/>
          <a:p>
            <a:pPr algn="ctr" indent="0" marL="0">
              <a:lnSpc>
                <a:spcPts val="2300"/>
              </a:lnSpc>
              <a:buNone/>
            </a:pPr>
            <a:r>
              <a:rPr lang="en-US" sz="2300" dirty="0">
                <a:solidFill>
                  <a:srgbClr val="D6E5EF"/>
                </a:solidFill>
                <a:latin typeface="Lora" pitchFamily="34" charset="0"/>
                <a:ea typeface="Lora" pitchFamily="34" charset="-122"/>
                <a:cs typeface="Lora" pitchFamily="34" charset="-120"/>
              </a:rPr>
              <a:t>3</a:t>
            </a:r>
            <a:endParaRPr lang="en-US" sz="2300" dirty="0"/>
          </a:p>
        </p:txBody>
      </p:sp>
      <p:sp>
        <p:nvSpPr>
          <p:cNvPr id="14" name="Text 12"/>
          <p:cNvSpPr/>
          <p:nvPr/>
        </p:nvSpPr>
        <p:spPr>
          <a:xfrm>
            <a:off x="1518404" y="5333643"/>
            <a:ext cx="4967883" cy="369689"/>
          </a:xfrm>
          <a:prstGeom prst="rect">
            <a:avLst/>
          </a:prstGeom>
          <a:noFill/>
          <a:ln/>
        </p:spPr>
        <p:txBody>
          <a:bodyPr wrap="none" lIns="0" tIns="0" rIns="0" bIns="0" rtlCol="0" anchor="t"/>
          <a:lstStyle/>
          <a:p>
            <a:pPr algn="l" indent="0" marL="0">
              <a:lnSpc>
                <a:spcPts val="2900"/>
              </a:lnSpc>
              <a:buNone/>
            </a:pPr>
            <a:r>
              <a:rPr lang="en-US" sz="2300" dirty="0">
                <a:solidFill>
                  <a:srgbClr val="D6E5EF"/>
                </a:solidFill>
                <a:latin typeface="Lora" pitchFamily="34" charset="0"/>
                <a:ea typeface="Lora" pitchFamily="34" charset="-122"/>
                <a:cs typeface="Lora" pitchFamily="34" charset="-120"/>
              </a:rPr>
              <a:t>Feature Scaling with StandardScaler</a:t>
            </a:r>
            <a:endParaRPr lang="en-US" sz="2300" dirty="0"/>
          </a:p>
        </p:txBody>
      </p:sp>
      <p:sp>
        <p:nvSpPr>
          <p:cNvPr id="15" name="Text 13"/>
          <p:cNvSpPr/>
          <p:nvPr/>
        </p:nvSpPr>
        <p:spPr>
          <a:xfrm>
            <a:off x="1518404" y="5828943"/>
            <a:ext cx="5665827" cy="1340168"/>
          </a:xfrm>
          <a:prstGeom prst="rect">
            <a:avLst/>
          </a:prstGeom>
          <a:noFill/>
          <a:ln/>
        </p:spPr>
        <p:txBody>
          <a:bodyPr wrap="square" lIns="0" tIns="0" rIns="0" bIns="0" rtlCol="0" anchor="t"/>
          <a:lstStyle/>
          <a:p>
            <a:pPr algn="l" indent="0" marL="0">
              <a:lnSpc>
                <a:spcPts val="2600"/>
              </a:lnSpc>
              <a:buNone/>
            </a:pPr>
            <a:r>
              <a:rPr lang="en-US" sz="1600" dirty="0">
                <a:solidFill>
                  <a:srgbClr val="D6E5EF"/>
                </a:solidFill>
                <a:latin typeface="Source Sans Pro" pitchFamily="34" charset="0"/>
                <a:ea typeface="Source Sans Pro" pitchFamily="34" charset="-122"/>
                <a:cs typeface="Source Sans Pro" pitchFamily="34" charset="-120"/>
              </a:rPr>
              <a:t>Applied StandardScaler to normalize feature values. This step is crucial for algorithms sensitive to feature magnitudes, ensuring all features contribute equally to the model by transforming them to have a mean of 0 and a standard deviation of 1.</a:t>
            </a:r>
            <a:endParaRPr lang="en-US" sz="1600" dirty="0"/>
          </a:p>
        </p:txBody>
      </p:sp>
      <p:sp>
        <p:nvSpPr>
          <p:cNvPr id="16" name="Shape 14"/>
          <p:cNvSpPr/>
          <p:nvPr/>
        </p:nvSpPr>
        <p:spPr>
          <a:xfrm>
            <a:off x="7446050" y="5294471"/>
            <a:ext cx="471249" cy="471249"/>
          </a:xfrm>
          <a:prstGeom prst="roundRect">
            <a:avLst>
              <a:gd name="adj" fmla="val 6667"/>
            </a:avLst>
          </a:prstGeom>
          <a:solidFill>
            <a:srgbClr val="444752"/>
          </a:solidFill>
          <a:ln/>
        </p:spPr>
      </p:sp>
      <p:sp>
        <p:nvSpPr>
          <p:cNvPr id="17" name="Text 15"/>
          <p:cNvSpPr/>
          <p:nvPr/>
        </p:nvSpPr>
        <p:spPr>
          <a:xfrm>
            <a:off x="7533858" y="5345311"/>
            <a:ext cx="295632" cy="369570"/>
          </a:xfrm>
          <a:prstGeom prst="rect">
            <a:avLst/>
          </a:prstGeom>
          <a:noFill/>
          <a:ln/>
        </p:spPr>
        <p:txBody>
          <a:bodyPr wrap="none" lIns="0" tIns="0" rIns="0" bIns="0" rtlCol="0" anchor="t"/>
          <a:lstStyle/>
          <a:p>
            <a:pPr algn="ctr" indent="0" marL="0">
              <a:lnSpc>
                <a:spcPts val="2300"/>
              </a:lnSpc>
              <a:buNone/>
            </a:pPr>
            <a:r>
              <a:rPr lang="en-US" sz="2300" dirty="0">
                <a:solidFill>
                  <a:srgbClr val="D6E5EF"/>
                </a:solidFill>
                <a:latin typeface="Lora" pitchFamily="34" charset="0"/>
                <a:ea typeface="Lora" pitchFamily="34" charset="-122"/>
                <a:cs typeface="Lora" pitchFamily="34" charset="-120"/>
              </a:rPr>
              <a:t>4</a:t>
            </a:r>
            <a:endParaRPr lang="en-US" sz="2300" dirty="0"/>
          </a:p>
        </p:txBody>
      </p:sp>
      <p:sp>
        <p:nvSpPr>
          <p:cNvPr id="18" name="Text 16"/>
          <p:cNvSpPr/>
          <p:nvPr/>
        </p:nvSpPr>
        <p:spPr>
          <a:xfrm>
            <a:off x="8126730" y="5333643"/>
            <a:ext cx="5166836" cy="369689"/>
          </a:xfrm>
          <a:prstGeom prst="rect">
            <a:avLst/>
          </a:prstGeom>
          <a:noFill/>
          <a:ln/>
        </p:spPr>
        <p:txBody>
          <a:bodyPr wrap="none" lIns="0" tIns="0" rIns="0" bIns="0" rtlCol="0" anchor="t"/>
          <a:lstStyle/>
          <a:p>
            <a:pPr algn="l" indent="0" marL="0">
              <a:lnSpc>
                <a:spcPts val="2900"/>
              </a:lnSpc>
              <a:buNone/>
            </a:pPr>
            <a:r>
              <a:rPr lang="en-US" sz="2300" dirty="0">
                <a:solidFill>
                  <a:srgbClr val="D6E5EF"/>
                </a:solidFill>
                <a:latin typeface="Lora" pitchFamily="34" charset="0"/>
                <a:ea typeface="Lora" pitchFamily="34" charset="-122"/>
                <a:cs typeface="Lora" pitchFamily="34" charset="-120"/>
              </a:rPr>
              <a:t>Train-Test Split for Robust Evaluation</a:t>
            </a:r>
            <a:endParaRPr lang="en-US" sz="2300" dirty="0"/>
          </a:p>
        </p:txBody>
      </p:sp>
      <p:sp>
        <p:nvSpPr>
          <p:cNvPr id="19" name="Text 17"/>
          <p:cNvSpPr/>
          <p:nvPr/>
        </p:nvSpPr>
        <p:spPr>
          <a:xfrm>
            <a:off x="8126730" y="5828943"/>
            <a:ext cx="5665946" cy="1340168"/>
          </a:xfrm>
          <a:prstGeom prst="rect">
            <a:avLst/>
          </a:prstGeom>
          <a:noFill/>
          <a:ln/>
        </p:spPr>
        <p:txBody>
          <a:bodyPr wrap="square" lIns="0" tIns="0" rIns="0" bIns="0" rtlCol="0" anchor="t"/>
          <a:lstStyle/>
          <a:p>
            <a:pPr algn="l" indent="0" marL="0">
              <a:lnSpc>
                <a:spcPts val="2600"/>
              </a:lnSpc>
              <a:buNone/>
            </a:pPr>
            <a:r>
              <a:rPr lang="en-US" sz="1600" dirty="0">
                <a:solidFill>
                  <a:srgbClr val="D6E5EF"/>
                </a:solidFill>
                <a:latin typeface="Source Sans Pro" pitchFamily="34" charset="0"/>
                <a:ea typeface="Source Sans Pro" pitchFamily="34" charset="-122"/>
                <a:cs typeface="Source Sans Pro" pitchFamily="34" charset="-120"/>
              </a:rPr>
              <a:t>Divided the dataset into training and testing sets. This split allows for an unbiased evaluation of model performance on unseen data, providing a more accurate assessment of generalization capability and preventing overfitting.</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80918" y="740212"/>
            <a:ext cx="6853833" cy="500777"/>
          </a:xfrm>
          <a:prstGeom prst="rect">
            <a:avLst/>
          </a:prstGeom>
          <a:noFill/>
          <a:ln/>
        </p:spPr>
        <p:txBody>
          <a:bodyPr wrap="none" lIns="0" tIns="0" rIns="0" bIns="0" rtlCol="0" anchor="t"/>
          <a:lstStyle/>
          <a:p>
            <a:pPr algn="l" indent="0" marL="0">
              <a:lnSpc>
                <a:spcPts val="3900"/>
              </a:lnSpc>
              <a:buNone/>
            </a:pPr>
            <a:r>
              <a:rPr lang="en-US" sz="3150" dirty="0">
                <a:solidFill>
                  <a:srgbClr val="F98AC7"/>
                </a:solidFill>
                <a:latin typeface="Lora" pitchFamily="34" charset="0"/>
                <a:ea typeface="Lora" pitchFamily="34" charset="-122"/>
                <a:cs typeface="Lora" pitchFamily="34" charset="-120"/>
              </a:rPr>
              <a:t>Models Trained &amp; Evaluation Metrics</a:t>
            </a:r>
            <a:endParaRPr lang="en-US" sz="3150" dirty="0"/>
          </a:p>
        </p:txBody>
      </p:sp>
      <p:sp>
        <p:nvSpPr>
          <p:cNvPr id="3" name="Text 1"/>
          <p:cNvSpPr/>
          <p:nvPr/>
        </p:nvSpPr>
        <p:spPr>
          <a:xfrm>
            <a:off x="680918" y="1649373"/>
            <a:ext cx="6426637" cy="817245"/>
          </a:xfrm>
          <a:prstGeom prst="rect">
            <a:avLst/>
          </a:prstGeom>
          <a:noFill/>
          <a:ln/>
        </p:spPr>
        <p:txBody>
          <a:bodyPr wrap="square" lIns="0" tIns="0" rIns="0" bIns="0" rtlCol="0" anchor="t"/>
          <a:lstStyle/>
          <a:p>
            <a:pPr algn="l" indent="0" marL="0">
              <a:lnSpc>
                <a:spcPts val="2100"/>
              </a:lnSpc>
              <a:buNone/>
            </a:pPr>
            <a:r>
              <a:rPr lang="en-US" sz="1300" dirty="0">
                <a:solidFill>
                  <a:srgbClr val="D6E5EF"/>
                </a:solidFill>
                <a:latin typeface="Source Sans Pro" pitchFamily="34" charset="0"/>
                <a:ea typeface="Source Sans Pro" pitchFamily="34" charset="-122"/>
                <a:cs typeface="Source Sans Pro" pitchFamily="34" charset="-120"/>
              </a:rPr>
              <a:t>We carefully selected three distinct machine learning models to provide a comprehensive comparative analysis of their performance in predicting diabetes risk. Each model offers unique strengths, from interpretability to high predictive power. It's Accuracy :</a:t>
            </a:r>
            <a:endParaRPr lang="en-US" sz="1300" dirty="0"/>
          </a:p>
        </p:txBody>
      </p:sp>
      <p:sp>
        <p:nvSpPr>
          <p:cNvPr id="4" name="Shape 2"/>
          <p:cNvSpPr/>
          <p:nvPr/>
        </p:nvSpPr>
        <p:spPr>
          <a:xfrm>
            <a:off x="680918" y="2658070"/>
            <a:ext cx="383024" cy="383024"/>
          </a:xfrm>
          <a:prstGeom prst="roundRect">
            <a:avLst>
              <a:gd name="adj" fmla="val 6668"/>
            </a:avLst>
          </a:prstGeom>
          <a:solidFill>
            <a:srgbClr val="444752"/>
          </a:solidFill>
          <a:ln/>
        </p:spPr>
      </p:sp>
      <p:sp>
        <p:nvSpPr>
          <p:cNvPr id="5" name="Text 3"/>
          <p:cNvSpPr/>
          <p:nvPr/>
        </p:nvSpPr>
        <p:spPr>
          <a:xfrm>
            <a:off x="752237" y="2699325"/>
            <a:ext cx="240268" cy="300395"/>
          </a:xfrm>
          <a:prstGeom prst="rect">
            <a:avLst/>
          </a:prstGeom>
          <a:noFill/>
          <a:ln/>
        </p:spPr>
        <p:txBody>
          <a:bodyPr wrap="none" lIns="0" tIns="0" rIns="0" bIns="0" rtlCol="0" anchor="t"/>
          <a:lstStyle/>
          <a:p>
            <a:pPr algn="ctr" indent="0" marL="0">
              <a:lnSpc>
                <a:spcPts val="1850"/>
              </a:lnSpc>
              <a:buNone/>
            </a:pPr>
            <a:r>
              <a:rPr lang="en-US" sz="1850" dirty="0">
                <a:solidFill>
                  <a:srgbClr val="D6E5EF"/>
                </a:solidFill>
                <a:latin typeface="Lora" pitchFamily="34" charset="0"/>
                <a:ea typeface="Lora" pitchFamily="34" charset="-122"/>
                <a:cs typeface="Lora" pitchFamily="34" charset="-120"/>
              </a:rPr>
              <a:t>1</a:t>
            </a:r>
            <a:endParaRPr lang="en-US" sz="1850" dirty="0"/>
          </a:p>
        </p:txBody>
      </p:sp>
      <p:sp>
        <p:nvSpPr>
          <p:cNvPr id="6" name="Text 4"/>
          <p:cNvSpPr/>
          <p:nvPr/>
        </p:nvSpPr>
        <p:spPr>
          <a:xfrm>
            <a:off x="1234083" y="2689979"/>
            <a:ext cx="2808565" cy="300395"/>
          </a:xfrm>
          <a:prstGeom prst="rect">
            <a:avLst/>
          </a:prstGeom>
          <a:noFill/>
          <a:ln/>
        </p:spPr>
        <p:txBody>
          <a:bodyPr wrap="none" lIns="0" tIns="0" rIns="0" bIns="0" rtlCol="0" anchor="t"/>
          <a:lstStyle/>
          <a:p>
            <a:pPr algn="l" indent="0" marL="0">
              <a:lnSpc>
                <a:spcPts val="2350"/>
              </a:lnSpc>
              <a:buNone/>
            </a:pPr>
            <a:r>
              <a:rPr lang="en-US" sz="1850" dirty="0">
                <a:solidFill>
                  <a:srgbClr val="D6E5EF"/>
                </a:solidFill>
                <a:latin typeface="Lora" pitchFamily="34" charset="0"/>
                <a:ea typeface="Lora" pitchFamily="34" charset="-122"/>
                <a:cs typeface="Lora" pitchFamily="34" charset="-120"/>
              </a:rPr>
              <a:t>Logistic Regression - 0.71</a:t>
            </a:r>
            <a:endParaRPr lang="en-US" sz="1850" dirty="0"/>
          </a:p>
        </p:txBody>
      </p:sp>
      <p:sp>
        <p:nvSpPr>
          <p:cNvPr id="7" name="Text 5"/>
          <p:cNvSpPr/>
          <p:nvPr/>
        </p:nvSpPr>
        <p:spPr>
          <a:xfrm>
            <a:off x="1234083" y="3160514"/>
            <a:ext cx="5873472" cy="817245"/>
          </a:xfrm>
          <a:prstGeom prst="rect">
            <a:avLst/>
          </a:prstGeom>
          <a:noFill/>
          <a:ln/>
        </p:spPr>
        <p:txBody>
          <a:bodyPr wrap="square" lIns="0" tIns="0" rIns="0" bIns="0" rtlCol="0" anchor="t"/>
          <a:lstStyle/>
          <a:p>
            <a:pPr algn="l" indent="0" marL="0">
              <a:lnSpc>
                <a:spcPts val="2100"/>
              </a:lnSpc>
              <a:buNone/>
            </a:pPr>
            <a:r>
              <a:rPr lang="en-US" sz="1300" dirty="0">
                <a:solidFill>
                  <a:srgbClr val="D6E5EF"/>
                </a:solidFill>
                <a:latin typeface="Source Sans Pro" pitchFamily="34" charset="0"/>
                <a:ea typeface="Source Sans Pro" pitchFamily="34" charset="-122"/>
                <a:cs typeface="Source Sans Pro" pitchFamily="34" charset="-120"/>
              </a:rPr>
              <a:t>Chosen as our baseline model due to its simplicity and high interpretability. It provides a clear understanding of the relationship between features and the probability of diabetes, serving as a fundamental benchmark.</a:t>
            </a:r>
            <a:endParaRPr lang="en-US" sz="1300" dirty="0"/>
          </a:p>
        </p:txBody>
      </p:sp>
      <p:sp>
        <p:nvSpPr>
          <p:cNvPr id="8" name="Shape 6"/>
          <p:cNvSpPr/>
          <p:nvPr/>
        </p:nvSpPr>
        <p:spPr>
          <a:xfrm>
            <a:off x="680918" y="4318159"/>
            <a:ext cx="383024" cy="383024"/>
          </a:xfrm>
          <a:prstGeom prst="roundRect">
            <a:avLst>
              <a:gd name="adj" fmla="val 6668"/>
            </a:avLst>
          </a:prstGeom>
          <a:solidFill>
            <a:srgbClr val="444752"/>
          </a:solidFill>
          <a:ln/>
        </p:spPr>
      </p:sp>
      <p:sp>
        <p:nvSpPr>
          <p:cNvPr id="9" name="Text 7"/>
          <p:cNvSpPr/>
          <p:nvPr/>
        </p:nvSpPr>
        <p:spPr>
          <a:xfrm>
            <a:off x="752237" y="4359414"/>
            <a:ext cx="240268" cy="300395"/>
          </a:xfrm>
          <a:prstGeom prst="rect">
            <a:avLst/>
          </a:prstGeom>
          <a:noFill/>
          <a:ln/>
        </p:spPr>
        <p:txBody>
          <a:bodyPr wrap="none" lIns="0" tIns="0" rIns="0" bIns="0" rtlCol="0" anchor="t"/>
          <a:lstStyle/>
          <a:p>
            <a:pPr algn="ctr" indent="0" marL="0">
              <a:lnSpc>
                <a:spcPts val="1850"/>
              </a:lnSpc>
              <a:buNone/>
            </a:pPr>
            <a:r>
              <a:rPr lang="en-US" sz="1850" dirty="0">
                <a:solidFill>
                  <a:srgbClr val="D6E5EF"/>
                </a:solidFill>
                <a:latin typeface="Lora" pitchFamily="34" charset="0"/>
                <a:ea typeface="Lora" pitchFamily="34" charset="-122"/>
                <a:cs typeface="Lora" pitchFamily="34" charset="-120"/>
              </a:rPr>
              <a:t>2</a:t>
            </a:r>
            <a:endParaRPr lang="en-US" sz="1850" dirty="0"/>
          </a:p>
        </p:txBody>
      </p:sp>
      <p:sp>
        <p:nvSpPr>
          <p:cNvPr id="10" name="Text 8"/>
          <p:cNvSpPr/>
          <p:nvPr/>
        </p:nvSpPr>
        <p:spPr>
          <a:xfrm>
            <a:off x="1234083" y="4350068"/>
            <a:ext cx="3474601" cy="300395"/>
          </a:xfrm>
          <a:prstGeom prst="rect">
            <a:avLst/>
          </a:prstGeom>
          <a:noFill/>
          <a:ln/>
        </p:spPr>
        <p:txBody>
          <a:bodyPr wrap="none" lIns="0" tIns="0" rIns="0" bIns="0" rtlCol="0" anchor="t"/>
          <a:lstStyle/>
          <a:p>
            <a:pPr algn="l" indent="0" marL="0">
              <a:lnSpc>
                <a:spcPts val="2350"/>
              </a:lnSpc>
              <a:buNone/>
            </a:pPr>
            <a:r>
              <a:rPr lang="en-US" sz="1850" dirty="0">
                <a:solidFill>
                  <a:srgbClr val="D6E5EF"/>
                </a:solidFill>
                <a:latin typeface="Lora" pitchFamily="34" charset="0"/>
                <a:ea typeface="Lora" pitchFamily="34" charset="-122"/>
                <a:cs typeface="Lora" pitchFamily="34" charset="-120"/>
              </a:rPr>
              <a:t>Random Forest Classifier - 0.73</a:t>
            </a:r>
            <a:endParaRPr lang="en-US" sz="1850" dirty="0"/>
          </a:p>
        </p:txBody>
      </p:sp>
      <p:sp>
        <p:nvSpPr>
          <p:cNvPr id="11" name="Text 9"/>
          <p:cNvSpPr/>
          <p:nvPr/>
        </p:nvSpPr>
        <p:spPr>
          <a:xfrm>
            <a:off x="1234083" y="4820603"/>
            <a:ext cx="5873472" cy="817245"/>
          </a:xfrm>
          <a:prstGeom prst="rect">
            <a:avLst/>
          </a:prstGeom>
          <a:noFill/>
          <a:ln/>
        </p:spPr>
        <p:txBody>
          <a:bodyPr wrap="square" lIns="0" tIns="0" rIns="0" bIns="0" rtlCol="0" anchor="t"/>
          <a:lstStyle/>
          <a:p>
            <a:pPr algn="l" indent="0" marL="0">
              <a:lnSpc>
                <a:spcPts val="2100"/>
              </a:lnSpc>
              <a:buNone/>
            </a:pPr>
            <a:r>
              <a:rPr lang="en-US" sz="1300" dirty="0">
                <a:solidFill>
                  <a:srgbClr val="D6E5EF"/>
                </a:solidFill>
                <a:latin typeface="Source Sans Pro" pitchFamily="34" charset="0"/>
                <a:ea typeface="Source Sans Pro" pitchFamily="34" charset="-122"/>
                <a:cs typeface="Source Sans Pro" pitchFamily="34" charset="-120"/>
              </a:rPr>
              <a:t>An ensemble learning method, Random Forest was selected for its ability to handle complex datasets and reduce overfitting. Hyperparameter tuning was performed to optimize its performance, enhancing its robustness.</a:t>
            </a:r>
            <a:endParaRPr lang="en-US" sz="1300" dirty="0"/>
          </a:p>
        </p:txBody>
      </p:sp>
      <p:sp>
        <p:nvSpPr>
          <p:cNvPr id="12" name="Shape 10"/>
          <p:cNvSpPr/>
          <p:nvPr/>
        </p:nvSpPr>
        <p:spPr>
          <a:xfrm>
            <a:off x="680918" y="5978247"/>
            <a:ext cx="383024" cy="383024"/>
          </a:xfrm>
          <a:prstGeom prst="roundRect">
            <a:avLst>
              <a:gd name="adj" fmla="val 6668"/>
            </a:avLst>
          </a:prstGeom>
          <a:solidFill>
            <a:srgbClr val="444752"/>
          </a:solidFill>
          <a:ln/>
        </p:spPr>
      </p:sp>
      <p:sp>
        <p:nvSpPr>
          <p:cNvPr id="13" name="Text 11"/>
          <p:cNvSpPr/>
          <p:nvPr/>
        </p:nvSpPr>
        <p:spPr>
          <a:xfrm>
            <a:off x="752237" y="6019502"/>
            <a:ext cx="240268" cy="300395"/>
          </a:xfrm>
          <a:prstGeom prst="rect">
            <a:avLst/>
          </a:prstGeom>
          <a:noFill/>
          <a:ln/>
        </p:spPr>
        <p:txBody>
          <a:bodyPr wrap="none" lIns="0" tIns="0" rIns="0" bIns="0" rtlCol="0" anchor="t"/>
          <a:lstStyle/>
          <a:p>
            <a:pPr algn="ctr" indent="0" marL="0">
              <a:lnSpc>
                <a:spcPts val="1850"/>
              </a:lnSpc>
              <a:buNone/>
            </a:pPr>
            <a:r>
              <a:rPr lang="en-US" sz="1850" dirty="0">
                <a:solidFill>
                  <a:srgbClr val="D6E5EF"/>
                </a:solidFill>
                <a:latin typeface="Lora" pitchFamily="34" charset="0"/>
                <a:ea typeface="Lora" pitchFamily="34" charset="-122"/>
                <a:cs typeface="Lora" pitchFamily="34" charset="-120"/>
              </a:rPr>
              <a:t>3</a:t>
            </a:r>
            <a:endParaRPr lang="en-US" sz="1850" dirty="0"/>
          </a:p>
        </p:txBody>
      </p:sp>
      <p:sp>
        <p:nvSpPr>
          <p:cNvPr id="14" name="Text 12"/>
          <p:cNvSpPr/>
          <p:nvPr/>
        </p:nvSpPr>
        <p:spPr>
          <a:xfrm>
            <a:off x="1234083" y="6010156"/>
            <a:ext cx="2756178" cy="300395"/>
          </a:xfrm>
          <a:prstGeom prst="rect">
            <a:avLst/>
          </a:prstGeom>
          <a:noFill/>
          <a:ln/>
        </p:spPr>
        <p:txBody>
          <a:bodyPr wrap="none" lIns="0" tIns="0" rIns="0" bIns="0" rtlCol="0" anchor="t"/>
          <a:lstStyle/>
          <a:p>
            <a:pPr algn="l" indent="0" marL="0">
              <a:lnSpc>
                <a:spcPts val="2350"/>
              </a:lnSpc>
              <a:buNone/>
            </a:pPr>
            <a:r>
              <a:rPr lang="en-US" sz="1850" dirty="0">
                <a:solidFill>
                  <a:srgbClr val="D6E5EF"/>
                </a:solidFill>
                <a:latin typeface="Lora" pitchFamily="34" charset="0"/>
                <a:ea typeface="Lora" pitchFamily="34" charset="-122"/>
                <a:cs typeface="Lora" pitchFamily="34" charset="-120"/>
              </a:rPr>
              <a:t>XGBoost Classifier - 0.73</a:t>
            </a:r>
            <a:endParaRPr lang="en-US" sz="1850" dirty="0"/>
          </a:p>
        </p:txBody>
      </p:sp>
      <p:sp>
        <p:nvSpPr>
          <p:cNvPr id="15" name="Text 13"/>
          <p:cNvSpPr/>
          <p:nvPr/>
        </p:nvSpPr>
        <p:spPr>
          <a:xfrm>
            <a:off x="1234083" y="6480691"/>
            <a:ext cx="5873472" cy="817245"/>
          </a:xfrm>
          <a:prstGeom prst="rect">
            <a:avLst/>
          </a:prstGeom>
          <a:noFill/>
          <a:ln/>
        </p:spPr>
        <p:txBody>
          <a:bodyPr wrap="square" lIns="0" tIns="0" rIns="0" bIns="0" rtlCol="0" anchor="t"/>
          <a:lstStyle/>
          <a:p>
            <a:pPr algn="l" indent="0" marL="0">
              <a:lnSpc>
                <a:spcPts val="2100"/>
              </a:lnSpc>
              <a:buNone/>
            </a:pPr>
            <a:r>
              <a:rPr lang="en-US" sz="1300" dirty="0">
                <a:solidFill>
                  <a:srgbClr val="D6E5EF"/>
                </a:solidFill>
                <a:latin typeface="Source Sans Pro" pitchFamily="34" charset="0"/>
                <a:ea typeface="Source Sans Pro" pitchFamily="34" charset="-122"/>
                <a:cs typeface="Source Sans Pro" pitchFamily="34" charset="-120"/>
              </a:rPr>
              <a:t>Representing an advanced boosting model, XGBoost was included for its reputation for achieving state-of-the-art accuracy in various machine learning tasks. Its optimized gradient boosting framework ensures high predictive power.</a:t>
            </a:r>
            <a:endParaRPr lang="en-US" sz="1300" dirty="0"/>
          </a:p>
        </p:txBody>
      </p:sp>
      <p:sp>
        <p:nvSpPr>
          <p:cNvPr id="16" name="Text 14"/>
          <p:cNvSpPr/>
          <p:nvPr/>
        </p:nvSpPr>
        <p:spPr>
          <a:xfrm>
            <a:off x="7530465" y="1649373"/>
            <a:ext cx="6426637" cy="817245"/>
          </a:xfrm>
          <a:prstGeom prst="rect">
            <a:avLst/>
          </a:prstGeom>
          <a:noFill/>
          <a:ln/>
        </p:spPr>
        <p:txBody>
          <a:bodyPr wrap="square" lIns="0" tIns="0" rIns="0" bIns="0" rtlCol="0" anchor="t"/>
          <a:lstStyle/>
          <a:p>
            <a:pPr algn="l" indent="0" marL="0">
              <a:lnSpc>
                <a:spcPts val="2100"/>
              </a:lnSpc>
              <a:buNone/>
            </a:pPr>
            <a:r>
              <a:rPr lang="en-US" sz="1300" dirty="0">
                <a:solidFill>
                  <a:srgbClr val="D6E5EF"/>
                </a:solidFill>
                <a:latin typeface="Source Sans Pro" pitchFamily="34" charset="0"/>
                <a:ea typeface="Source Sans Pro" pitchFamily="34" charset="-122"/>
                <a:cs typeface="Source Sans Pro" pitchFamily="34" charset="-120"/>
              </a:rPr>
              <a:t>To thoroughly evaluate the performance of our models, we utilized a suite of standard classification metrics. These metrics provide a multifaceted view of each model's effectiveness, beyond just simple accuracy.</a:t>
            </a:r>
            <a:endParaRPr lang="en-US" sz="1300" dirty="0"/>
          </a:p>
        </p:txBody>
      </p:sp>
      <p:sp>
        <p:nvSpPr>
          <p:cNvPr id="17" name="Shape 15"/>
          <p:cNvSpPr/>
          <p:nvPr/>
        </p:nvSpPr>
        <p:spPr>
          <a:xfrm>
            <a:off x="7530465" y="2658070"/>
            <a:ext cx="383024" cy="383024"/>
          </a:xfrm>
          <a:prstGeom prst="roundRect">
            <a:avLst>
              <a:gd name="adj" fmla="val 6668"/>
            </a:avLst>
          </a:prstGeom>
          <a:solidFill>
            <a:srgbClr val="444752"/>
          </a:solidFill>
          <a:ln/>
        </p:spPr>
      </p:sp>
      <p:sp>
        <p:nvSpPr>
          <p:cNvPr id="18" name="Text 16"/>
          <p:cNvSpPr/>
          <p:nvPr/>
        </p:nvSpPr>
        <p:spPr>
          <a:xfrm>
            <a:off x="8083629" y="2716530"/>
            <a:ext cx="2002988" cy="250269"/>
          </a:xfrm>
          <a:prstGeom prst="rect">
            <a:avLst/>
          </a:prstGeom>
          <a:noFill/>
          <a:ln/>
        </p:spPr>
        <p:txBody>
          <a:bodyPr wrap="none" lIns="0" tIns="0" rIns="0" bIns="0" rtlCol="0" anchor="t"/>
          <a:lstStyle/>
          <a:p>
            <a:pPr algn="l" indent="0" marL="0">
              <a:lnSpc>
                <a:spcPts val="1950"/>
              </a:lnSpc>
              <a:buNone/>
            </a:pPr>
            <a:r>
              <a:rPr lang="en-US" sz="1550" dirty="0">
                <a:solidFill>
                  <a:srgbClr val="D6E5EF"/>
                </a:solidFill>
                <a:latin typeface="Lora" pitchFamily="34" charset="0"/>
                <a:ea typeface="Lora" pitchFamily="34" charset="-122"/>
                <a:cs typeface="Lora" pitchFamily="34" charset="-120"/>
              </a:rPr>
              <a:t>Accuracy</a:t>
            </a:r>
            <a:endParaRPr lang="en-US" sz="1550" dirty="0"/>
          </a:p>
        </p:txBody>
      </p:sp>
      <p:sp>
        <p:nvSpPr>
          <p:cNvPr id="19" name="Shape 17"/>
          <p:cNvSpPr/>
          <p:nvPr/>
        </p:nvSpPr>
        <p:spPr>
          <a:xfrm>
            <a:off x="7530465" y="3381494"/>
            <a:ext cx="383024" cy="383024"/>
          </a:xfrm>
          <a:prstGeom prst="roundRect">
            <a:avLst>
              <a:gd name="adj" fmla="val 6668"/>
            </a:avLst>
          </a:prstGeom>
          <a:solidFill>
            <a:srgbClr val="444752"/>
          </a:solidFill>
          <a:ln/>
        </p:spPr>
      </p:sp>
      <p:sp>
        <p:nvSpPr>
          <p:cNvPr id="20" name="Text 18"/>
          <p:cNvSpPr/>
          <p:nvPr/>
        </p:nvSpPr>
        <p:spPr>
          <a:xfrm>
            <a:off x="8083629" y="3439954"/>
            <a:ext cx="2002988" cy="250269"/>
          </a:xfrm>
          <a:prstGeom prst="rect">
            <a:avLst/>
          </a:prstGeom>
          <a:noFill/>
          <a:ln/>
        </p:spPr>
        <p:txBody>
          <a:bodyPr wrap="none" lIns="0" tIns="0" rIns="0" bIns="0" rtlCol="0" anchor="t"/>
          <a:lstStyle/>
          <a:p>
            <a:pPr algn="l" indent="0" marL="0">
              <a:lnSpc>
                <a:spcPts val="1950"/>
              </a:lnSpc>
              <a:buNone/>
            </a:pPr>
            <a:r>
              <a:rPr lang="en-US" sz="1550" dirty="0">
                <a:solidFill>
                  <a:srgbClr val="D6E5EF"/>
                </a:solidFill>
                <a:latin typeface="Lora" pitchFamily="34" charset="0"/>
                <a:ea typeface="Lora" pitchFamily="34" charset="-122"/>
                <a:cs typeface="Lora" pitchFamily="34" charset="-120"/>
              </a:rPr>
              <a:t>Precision</a:t>
            </a:r>
            <a:endParaRPr lang="en-US" sz="1550" dirty="0"/>
          </a:p>
        </p:txBody>
      </p:sp>
      <p:sp>
        <p:nvSpPr>
          <p:cNvPr id="21" name="Shape 19"/>
          <p:cNvSpPr/>
          <p:nvPr/>
        </p:nvSpPr>
        <p:spPr>
          <a:xfrm>
            <a:off x="7530465" y="4104918"/>
            <a:ext cx="383024" cy="383024"/>
          </a:xfrm>
          <a:prstGeom prst="roundRect">
            <a:avLst>
              <a:gd name="adj" fmla="val 6668"/>
            </a:avLst>
          </a:prstGeom>
          <a:solidFill>
            <a:srgbClr val="444752"/>
          </a:solidFill>
          <a:ln/>
        </p:spPr>
      </p:sp>
      <p:sp>
        <p:nvSpPr>
          <p:cNvPr id="22" name="Text 20"/>
          <p:cNvSpPr/>
          <p:nvPr/>
        </p:nvSpPr>
        <p:spPr>
          <a:xfrm>
            <a:off x="8083629" y="4163378"/>
            <a:ext cx="2002988" cy="250269"/>
          </a:xfrm>
          <a:prstGeom prst="rect">
            <a:avLst/>
          </a:prstGeom>
          <a:noFill/>
          <a:ln/>
        </p:spPr>
        <p:txBody>
          <a:bodyPr wrap="none" lIns="0" tIns="0" rIns="0" bIns="0" rtlCol="0" anchor="t"/>
          <a:lstStyle/>
          <a:p>
            <a:pPr algn="l" indent="0" marL="0">
              <a:lnSpc>
                <a:spcPts val="1950"/>
              </a:lnSpc>
              <a:buNone/>
            </a:pPr>
            <a:r>
              <a:rPr lang="en-US" sz="1550" dirty="0">
                <a:solidFill>
                  <a:srgbClr val="D6E5EF"/>
                </a:solidFill>
                <a:latin typeface="Lora" pitchFamily="34" charset="0"/>
                <a:ea typeface="Lora" pitchFamily="34" charset="-122"/>
                <a:cs typeface="Lora" pitchFamily="34" charset="-120"/>
              </a:rPr>
              <a:t>Recall</a:t>
            </a:r>
            <a:endParaRPr lang="en-US" sz="1550" dirty="0"/>
          </a:p>
        </p:txBody>
      </p:sp>
      <p:sp>
        <p:nvSpPr>
          <p:cNvPr id="23" name="Shape 21"/>
          <p:cNvSpPr/>
          <p:nvPr/>
        </p:nvSpPr>
        <p:spPr>
          <a:xfrm>
            <a:off x="7530465" y="4828342"/>
            <a:ext cx="383024" cy="383024"/>
          </a:xfrm>
          <a:prstGeom prst="roundRect">
            <a:avLst>
              <a:gd name="adj" fmla="val 6668"/>
            </a:avLst>
          </a:prstGeom>
          <a:solidFill>
            <a:srgbClr val="444752"/>
          </a:solidFill>
          <a:ln/>
        </p:spPr>
      </p:sp>
      <p:sp>
        <p:nvSpPr>
          <p:cNvPr id="24" name="Text 22"/>
          <p:cNvSpPr/>
          <p:nvPr/>
        </p:nvSpPr>
        <p:spPr>
          <a:xfrm>
            <a:off x="8083629" y="4886801"/>
            <a:ext cx="2002988" cy="250269"/>
          </a:xfrm>
          <a:prstGeom prst="rect">
            <a:avLst/>
          </a:prstGeom>
          <a:noFill/>
          <a:ln/>
        </p:spPr>
        <p:txBody>
          <a:bodyPr wrap="none" lIns="0" tIns="0" rIns="0" bIns="0" rtlCol="0" anchor="t"/>
          <a:lstStyle/>
          <a:p>
            <a:pPr algn="l" indent="0" marL="0">
              <a:lnSpc>
                <a:spcPts val="1950"/>
              </a:lnSpc>
              <a:buNone/>
            </a:pPr>
            <a:r>
              <a:rPr lang="en-US" sz="1550" dirty="0">
                <a:solidFill>
                  <a:srgbClr val="D6E5EF"/>
                </a:solidFill>
                <a:latin typeface="Lora" pitchFamily="34" charset="0"/>
                <a:ea typeface="Lora" pitchFamily="34" charset="-122"/>
                <a:cs typeface="Lora" pitchFamily="34" charset="-120"/>
              </a:rPr>
              <a:t>ROC AUC Score</a:t>
            </a:r>
            <a:endParaRPr lang="en-US" sz="1550" dirty="0"/>
          </a:p>
        </p:txBody>
      </p:sp>
      <p:sp>
        <p:nvSpPr>
          <p:cNvPr id="25" name="Shape 23"/>
          <p:cNvSpPr/>
          <p:nvPr/>
        </p:nvSpPr>
        <p:spPr>
          <a:xfrm>
            <a:off x="7530465" y="5551765"/>
            <a:ext cx="383024" cy="383024"/>
          </a:xfrm>
          <a:prstGeom prst="roundRect">
            <a:avLst>
              <a:gd name="adj" fmla="val 6668"/>
            </a:avLst>
          </a:prstGeom>
          <a:solidFill>
            <a:srgbClr val="444752"/>
          </a:solidFill>
          <a:ln/>
        </p:spPr>
      </p:sp>
      <p:sp>
        <p:nvSpPr>
          <p:cNvPr id="26" name="Text 24"/>
          <p:cNvSpPr/>
          <p:nvPr/>
        </p:nvSpPr>
        <p:spPr>
          <a:xfrm>
            <a:off x="8083629" y="5610225"/>
            <a:ext cx="2002988" cy="250269"/>
          </a:xfrm>
          <a:prstGeom prst="rect">
            <a:avLst/>
          </a:prstGeom>
          <a:noFill/>
          <a:ln/>
        </p:spPr>
        <p:txBody>
          <a:bodyPr wrap="none" lIns="0" tIns="0" rIns="0" bIns="0" rtlCol="0" anchor="t"/>
          <a:lstStyle/>
          <a:p>
            <a:pPr algn="l" indent="0" marL="0">
              <a:lnSpc>
                <a:spcPts val="1950"/>
              </a:lnSpc>
              <a:buNone/>
            </a:pPr>
            <a:r>
              <a:rPr lang="en-US" sz="1550" dirty="0">
                <a:solidFill>
                  <a:srgbClr val="D6E5EF"/>
                </a:solidFill>
                <a:latin typeface="Lora" pitchFamily="34" charset="0"/>
                <a:ea typeface="Lora" pitchFamily="34" charset="-122"/>
                <a:cs typeface="Lora" pitchFamily="34" charset="-120"/>
              </a:rPr>
              <a:t>Confusion Matrix</a:t>
            </a:r>
            <a:endParaRPr lang="en-US" sz="1550" dirty="0"/>
          </a:p>
        </p:txBody>
      </p:sp>
      <p:sp>
        <p:nvSpPr>
          <p:cNvPr id="27" name="Shape 25"/>
          <p:cNvSpPr/>
          <p:nvPr/>
        </p:nvSpPr>
        <p:spPr>
          <a:xfrm>
            <a:off x="7530465" y="6275189"/>
            <a:ext cx="383024" cy="383024"/>
          </a:xfrm>
          <a:prstGeom prst="roundRect">
            <a:avLst>
              <a:gd name="adj" fmla="val 6668"/>
            </a:avLst>
          </a:prstGeom>
          <a:solidFill>
            <a:srgbClr val="444752"/>
          </a:solidFill>
          <a:ln/>
        </p:spPr>
      </p:sp>
      <p:sp>
        <p:nvSpPr>
          <p:cNvPr id="28" name="Text 26"/>
          <p:cNvSpPr/>
          <p:nvPr/>
        </p:nvSpPr>
        <p:spPr>
          <a:xfrm>
            <a:off x="8083629" y="6333649"/>
            <a:ext cx="2117527" cy="250269"/>
          </a:xfrm>
          <a:prstGeom prst="rect">
            <a:avLst/>
          </a:prstGeom>
          <a:noFill/>
          <a:ln/>
        </p:spPr>
        <p:txBody>
          <a:bodyPr wrap="none" lIns="0" tIns="0" rIns="0" bIns="0" rtlCol="0" anchor="t"/>
          <a:lstStyle/>
          <a:p>
            <a:pPr algn="l" indent="0" marL="0">
              <a:lnSpc>
                <a:spcPts val="1950"/>
              </a:lnSpc>
              <a:buNone/>
            </a:pPr>
            <a:r>
              <a:rPr lang="en-US" sz="1550" dirty="0">
                <a:solidFill>
                  <a:srgbClr val="D6E5EF"/>
                </a:solidFill>
                <a:latin typeface="Lora" pitchFamily="34" charset="0"/>
                <a:ea typeface="Lora" pitchFamily="34" charset="-122"/>
                <a:cs typeface="Lora" pitchFamily="34" charset="-120"/>
              </a:rPr>
              <a:t>Precision-Recall Curve</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23173" y="428506"/>
            <a:ext cx="3747611" cy="458153"/>
          </a:xfrm>
          <a:prstGeom prst="rect">
            <a:avLst/>
          </a:prstGeom>
          <a:noFill/>
          <a:ln/>
        </p:spPr>
        <p:txBody>
          <a:bodyPr wrap="none" lIns="0" tIns="0" rIns="0" bIns="0" rtlCol="0" anchor="t"/>
          <a:lstStyle/>
          <a:p>
            <a:pPr algn="l" indent="0" marL="0">
              <a:lnSpc>
                <a:spcPts val="3600"/>
              </a:lnSpc>
              <a:buNone/>
            </a:pPr>
            <a:r>
              <a:rPr lang="en-US" sz="2850" dirty="0">
                <a:solidFill>
                  <a:srgbClr val="F98AC7"/>
                </a:solidFill>
                <a:latin typeface="Lora" pitchFamily="34" charset="0"/>
                <a:ea typeface="Lora" pitchFamily="34" charset="-122"/>
                <a:cs typeface="Lora" pitchFamily="34" charset="-120"/>
              </a:rPr>
              <a:t>Results &amp; Comparison</a:t>
            </a:r>
            <a:endParaRPr lang="en-US" sz="2850" dirty="0"/>
          </a:p>
        </p:txBody>
      </p:sp>
      <p:sp>
        <p:nvSpPr>
          <p:cNvPr id="3" name="Text 1"/>
          <p:cNvSpPr/>
          <p:nvPr/>
        </p:nvSpPr>
        <p:spPr>
          <a:xfrm>
            <a:off x="623173" y="1198245"/>
            <a:ext cx="13384054" cy="498634"/>
          </a:xfrm>
          <a:prstGeom prst="rect">
            <a:avLst/>
          </a:prstGeom>
          <a:noFill/>
          <a:ln/>
        </p:spPr>
        <p:txBody>
          <a:bodyPr wrap="square" lIns="0" tIns="0" rIns="0" bIns="0" rtlCol="0" anchor="t"/>
          <a:lstStyle/>
          <a:p>
            <a:pPr algn="l" indent="0" marL="0">
              <a:lnSpc>
                <a:spcPts val="1950"/>
              </a:lnSpc>
              <a:buNone/>
            </a:pPr>
            <a:r>
              <a:rPr lang="en-US" sz="1200" dirty="0">
                <a:solidFill>
                  <a:srgbClr val="D6E5EF"/>
                </a:solidFill>
                <a:latin typeface="Source Sans Pro" pitchFamily="34" charset="0"/>
                <a:ea typeface="Source Sans Pro" pitchFamily="34" charset="-122"/>
                <a:cs typeface="Source Sans Pro" pitchFamily="34" charset="-120"/>
              </a:rPr>
              <a:t>Our comprehensive evaluation of the trained models revealed distinct performance characteristics for each. The results highlight the trade-offs between predictive power, interpretability, and specific metric optimization.</a:t>
            </a:r>
            <a:endParaRPr lang="en-US" sz="1200" dirty="0"/>
          </a:p>
        </p:txBody>
      </p:sp>
      <p:sp>
        <p:nvSpPr>
          <p:cNvPr id="4" name="Shape 2"/>
          <p:cNvSpPr/>
          <p:nvPr/>
        </p:nvSpPr>
        <p:spPr>
          <a:xfrm>
            <a:off x="623173" y="2125266"/>
            <a:ext cx="6005513" cy="194667"/>
          </a:xfrm>
          <a:prstGeom prst="roundRect">
            <a:avLst>
              <a:gd name="adj" fmla="val 12005"/>
            </a:avLst>
          </a:prstGeom>
          <a:solidFill>
            <a:srgbClr val="444752"/>
          </a:solidFill>
          <a:ln/>
        </p:spPr>
      </p:sp>
      <p:pic>
        <p:nvPicPr>
          <p:cNvPr id="5" name="Image 0" descr="preencoded.png">    </p:cNvPr>
          <p:cNvPicPr>
            <a:picLocks noChangeAspect="1"/>
          </p:cNvPicPr>
          <p:nvPr/>
        </p:nvPicPr>
        <p:blipFill>
          <a:blip r:embed="rId1"/>
          <a:stretch>
            <a:fillRect/>
          </a:stretch>
        </p:blipFill>
        <p:spPr>
          <a:xfrm>
            <a:off x="623173" y="2125266"/>
            <a:ext cx="49173" cy="194667"/>
          </a:xfrm>
          <a:prstGeom prst="rect">
            <a:avLst/>
          </a:prstGeom>
        </p:spPr>
      </p:pic>
      <p:sp>
        <p:nvSpPr>
          <p:cNvPr id="6" name="Text 3"/>
          <p:cNvSpPr/>
          <p:nvPr/>
        </p:nvSpPr>
        <p:spPr>
          <a:xfrm>
            <a:off x="6745486" y="2125266"/>
            <a:ext cx="379690" cy="194667"/>
          </a:xfrm>
          <a:prstGeom prst="rect">
            <a:avLst/>
          </a:prstGeom>
          <a:noFill/>
          <a:ln/>
        </p:spPr>
        <p:txBody>
          <a:bodyPr wrap="none" lIns="0" tIns="0" rIns="0" bIns="0" rtlCol="0" anchor="t"/>
          <a:lstStyle/>
          <a:p>
            <a:pPr algn="l" indent="0" marL="0">
              <a:lnSpc>
                <a:spcPts val="1500"/>
              </a:lnSpc>
              <a:buNone/>
            </a:pPr>
            <a:r>
              <a:rPr lang="en-US" sz="1500" dirty="0">
                <a:solidFill>
                  <a:srgbClr val="D6E5EF"/>
                </a:solidFill>
                <a:latin typeface="Lora" pitchFamily="34" charset="0"/>
                <a:ea typeface="Lora" pitchFamily="34" charset="-122"/>
                <a:cs typeface="Lora" pitchFamily="34" charset="-120"/>
              </a:rPr>
              <a:t>0.82</a:t>
            </a:r>
            <a:endParaRPr lang="en-US" sz="1500" dirty="0"/>
          </a:p>
        </p:txBody>
      </p:sp>
      <p:sp>
        <p:nvSpPr>
          <p:cNvPr id="7" name="Text 4"/>
          <p:cNvSpPr/>
          <p:nvPr/>
        </p:nvSpPr>
        <p:spPr>
          <a:xfrm>
            <a:off x="623173" y="2514600"/>
            <a:ext cx="1832848" cy="228957"/>
          </a:xfrm>
          <a:prstGeom prst="rect">
            <a:avLst/>
          </a:prstGeom>
          <a:noFill/>
          <a:ln/>
        </p:spPr>
        <p:txBody>
          <a:bodyPr wrap="none" lIns="0" tIns="0" rIns="0" bIns="0" rtlCol="0" anchor="t"/>
          <a:lstStyle/>
          <a:p>
            <a:pPr algn="l" indent="0" marL="0">
              <a:lnSpc>
                <a:spcPts val="1800"/>
              </a:lnSpc>
              <a:buNone/>
            </a:pPr>
            <a:r>
              <a:rPr lang="en-US" sz="1400" dirty="0">
                <a:solidFill>
                  <a:srgbClr val="D6E5EF"/>
                </a:solidFill>
                <a:latin typeface="Lora" pitchFamily="34" charset="0"/>
                <a:ea typeface="Lora" pitchFamily="34" charset="-122"/>
                <a:cs typeface="Lora" pitchFamily="34" charset="-120"/>
              </a:rPr>
              <a:t>XGBoost ROC AUC</a:t>
            </a:r>
            <a:endParaRPr lang="en-US" sz="1400" dirty="0"/>
          </a:p>
        </p:txBody>
      </p:sp>
      <p:sp>
        <p:nvSpPr>
          <p:cNvPr id="8" name="Text 5"/>
          <p:cNvSpPr/>
          <p:nvPr/>
        </p:nvSpPr>
        <p:spPr>
          <a:xfrm>
            <a:off x="623173" y="2899291"/>
            <a:ext cx="6502003" cy="747951"/>
          </a:xfrm>
          <a:prstGeom prst="rect">
            <a:avLst/>
          </a:prstGeom>
          <a:noFill/>
          <a:ln/>
        </p:spPr>
        <p:txBody>
          <a:bodyPr wrap="square" lIns="0" tIns="0" rIns="0" bIns="0" rtlCol="0" anchor="t"/>
          <a:lstStyle/>
          <a:p>
            <a:pPr algn="l" indent="0" marL="0">
              <a:lnSpc>
                <a:spcPts val="1950"/>
              </a:lnSpc>
              <a:buNone/>
            </a:pPr>
            <a:r>
              <a:rPr lang="en-US" sz="1200" dirty="0">
                <a:solidFill>
                  <a:srgbClr val="D6E5EF"/>
                </a:solidFill>
                <a:latin typeface="Source Sans Pro" pitchFamily="34" charset="0"/>
                <a:ea typeface="Source Sans Pro" pitchFamily="34" charset="-122"/>
                <a:cs typeface="Source Sans Pro" pitchFamily="34" charset="-120"/>
              </a:rPr>
              <a:t>XGBoost consistently demonstrated the highest ROC AUC score, indicating its superior ability to distinguish between diabetic and non-diabetic individuals across various threshold settings. This makes it highly effective for risk prediction.</a:t>
            </a:r>
            <a:endParaRPr lang="en-US" sz="1200" dirty="0"/>
          </a:p>
        </p:txBody>
      </p:sp>
      <p:sp>
        <p:nvSpPr>
          <p:cNvPr id="9" name="Shape 6"/>
          <p:cNvSpPr/>
          <p:nvPr/>
        </p:nvSpPr>
        <p:spPr>
          <a:xfrm>
            <a:off x="623173" y="4114562"/>
            <a:ext cx="6039207" cy="194667"/>
          </a:xfrm>
          <a:prstGeom prst="roundRect">
            <a:avLst>
              <a:gd name="adj" fmla="val 12005"/>
            </a:avLst>
          </a:prstGeom>
          <a:solidFill>
            <a:srgbClr val="444752"/>
          </a:solidFill>
          <a:ln/>
        </p:spPr>
      </p:sp>
      <p:pic>
        <p:nvPicPr>
          <p:cNvPr id="10" name="Image 1" descr="preencoded.png">    </p:cNvPr>
          <p:cNvPicPr>
            <a:picLocks noChangeAspect="1"/>
          </p:cNvPicPr>
          <p:nvPr/>
        </p:nvPicPr>
        <p:blipFill>
          <a:blip r:embed="rId2"/>
          <a:stretch>
            <a:fillRect/>
          </a:stretch>
        </p:blipFill>
        <p:spPr>
          <a:xfrm>
            <a:off x="623173" y="4114562"/>
            <a:ext cx="48816" cy="194667"/>
          </a:xfrm>
          <a:prstGeom prst="rect">
            <a:avLst/>
          </a:prstGeom>
        </p:spPr>
      </p:pic>
      <p:sp>
        <p:nvSpPr>
          <p:cNvPr id="11" name="Text 7"/>
          <p:cNvSpPr/>
          <p:nvPr/>
        </p:nvSpPr>
        <p:spPr>
          <a:xfrm>
            <a:off x="6779181" y="4114562"/>
            <a:ext cx="345996" cy="194667"/>
          </a:xfrm>
          <a:prstGeom prst="rect">
            <a:avLst/>
          </a:prstGeom>
          <a:noFill/>
          <a:ln/>
        </p:spPr>
        <p:txBody>
          <a:bodyPr wrap="none" lIns="0" tIns="0" rIns="0" bIns="0" rtlCol="0" anchor="t"/>
          <a:lstStyle/>
          <a:p>
            <a:pPr algn="l" indent="0" marL="0">
              <a:lnSpc>
                <a:spcPts val="1500"/>
              </a:lnSpc>
              <a:buNone/>
            </a:pPr>
            <a:r>
              <a:rPr lang="en-US" sz="1500" dirty="0">
                <a:solidFill>
                  <a:srgbClr val="D6E5EF"/>
                </a:solidFill>
                <a:latin typeface="Lora" pitchFamily="34" charset="0"/>
                <a:ea typeface="Lora" pitchFamily="34" charset="-122"/>
                <a:cs typeface="Lora" pitchFamily="34" charset="-120"/>
              </a:rPr>
              <a:t>0.81</a:t>
            </a:r>
            <a:endParaRPr lang="en-US" sz="1500" dirty="0"/>
          </a:p>
        </p:txBody>
      </p:sp>
      <p:sp>
        <p:nvSpPr>
          <p:cNvPr id="12" name="Text 8"/>
          <p:cNvSpPr/>
          <p:nvPr/>
        </p:nvSpPr>
        <p:spPr>
          <a:xfrm>
            <a:off x="623173" y="4503896"/>
            <a:ext cx="3003352" cy="228957"/>
          </a:xfrm>
          <a:prstGeom prst="rect">
            <a:avLst/>
          </a:prstGeom>
          <a:noFill/>
          <a:ln/>
        </p:spPr>
        <p:txBody>
          <a:bodyPr wrap="none" lIns="0" tIns="0" rIns="0" bIns="0" rtlCol="0" anchor="t"/>
          <a:lstStyle/>
          <a:p>
            <a:pPr algn="l" indent="0" marL="0">
              <a:lnSpc>
                <a:spcPts val="1800"/>
              </a:lnSpc>
              <a:buNone/>
            </a:pPr>
            <a:r>
              <a:rPr lang="en-US" sz="1400" dirty="0">
                <a:solidFill>
                  <a:srgbClr val="D6E5EF"/>
                </a:solidFill>
                <a:latin typeface="Lora" pitchFamily="34" charset="0"/>
                <a:ea typeface="Lora" pitchFamily="34" charset="-122"/>
                <a:cs typeface="Lora" pitchFamily="34" charset="-120"/>
              </a:rPr>
              <a:t>Logistic Regression Interpretability</a:t>
            </a:r>
            <a:endParaRPr lang="en-US" sz="1400" dirty="0"/>
          </a:p>
        </p:txBody>
      </p:sp>
      <p:sp>
        <p:nvSpPr>
          <p:cNvPr id="13" name="Text 9"/>
          <p:cNvSpPr/>
          <p:nvPr/>
        </p:nvSpPr>
        <p:spPr>
          <a:xfrm>
            <a:off x="623173" y="4888587"/>
            <a:ext cx="6502003" cy="747951"/>
          </a:xfrm>
          <a:prstGeom prst="rect">
            <a:avLst/>
          </a:prstGeom>
          <a:noFill/>
          <a:ln/>
        </p:spPr>
        <p:txBody>
          <a:bodyPr wrap="square" lIns="0" tIns="0" rIns="0" bIns="0" rtlCol="0" anchor="t"/>
          <a:lstStyle/>
          <a:p>
            <a:pPr algn="l" indent="0" marL="0">
              <a:lnSpc>
                <a:spcPts val="1950"/>
              </a:lnSpc>
              <a:buNone/>
            </a:pPr>
            <a:r>
              <a:rPr lang="en-US" sz="1200" dirty="0">
                <a:solidFill>
                  <a:srgbClr val="D6E5EF"/>
                </a:solidFill>
                <a:latin typeface="Source Sans Pro" pitchFamily="34" charset="0"/>
                <a:ea typeface="Source Sans Pro" pitchFamily="34" charset="-122"/>
                <a:cs typeface="Source Sans Pro" pitchFamily="34" charset="-120"/>
              </a:rPr>
              <a:t>Logistic Regression, while having a lower ROC AUC, proved to be the most interpretable model. Its coefficients directly indicate the impact of each feature on the likelihood of diabetes, offering clear actionable insights for clinical use.</a:t>
            </a:r>
            <a:endParaRPr lang="en-US" sz="1200" dirty="0"/>
          </a:p>
        </p:txBody>
      </p:sp>
      <p:sp>
        <p:nvSpPr>
          <p:cNvPr id="14" name="Shape 10"/>
          <p:cNvSpPr/>
          <p:nvPr/>
        </p:nvSpPr>
        <p:spPr>
          <a:xfrm>
            <a:off x="623173" y="6103858"/>
            <a:ext cx="6039207" cy="194667"/>
          </a:xfrm>
          <a:prstGeom prst="roundRect">
            <a:avLst>
              <a:gd name="adj" fmla="val 12005"/>
            </a:avLst>
          </a:prstGeom>
          <a:solidFill>
            <a:srgbClr val="444752"/>
          </a:solidFill>
          <a:ln/>
        </p:spPr>
      </p:sp>
      <p:pic>
        <p:nvPicPr>
          <p:cNvPr id="15" name="Image 2" descr="preencoded.png">    </p:cNvPr>
          <p:cNvPicPr>
            <a:picLocks noChangeAspect="1"/>
          </p:cNvPicPr>
          <p:nvPr/>
        </p:nvPicPr>
        <p:blipFill>
          <a:blip r:embed="rId3"/>
          <a:stretch>
            <a:fillRect/>
          </a:stretch>
        </p:blipFill>
        <p:spPr>
          <a:xfrm>
            <a:off x="623173" y="6103858"/>
            <a:ext cx="48816" cy="194667"/>
          </a:xfrm>
          <a:prstGeom prst="rect">
            <a:avLst/>
          </a:prstGeom>
        </p:spPr>
      </p:pic>
      <p:sp>
        <p:nvSpPr>
          <p:cNvPr id="16" name="Text 11"/>
          <p:cNvSpPr/>
          <p:nvPr/>
        </p:nvSpPr>
        <p:spPr>
          <a:xfrm>
            <a:off x="6779181" y="6103858"/>
            <a:ext cx="345996" cy="194667"/>
          </a:xfrm>
          <a:prstGeom prst="rect">
            <a:avLst/>
          </a:prstGeom>
          <a:noFill/>
          <a:ln/>
        </p:spPr>
        <p:txBody>
          <a:bodyPr wrap="none" lIns="0" tIns="0" rIns="0" bIns="0" rtlCol="0" anchor="t"/>
          <a:lstStyle/>
          <a:p>
            <a:pPr algn="l" indent="0" marL="0">
              <a:lnSpc>
                <a:spcPts val="1500"/>
              </a:lnSpc>
              <a:buNone/>
            </a:pPr>
            <a:r>
              <a:rPr lang="en-US" sz="1500" dirty="0">
                <a:solidFill>
                  <a:srgbClr val="D6E5EF"/>
                </a:solidFill>
                <a:latin typeface="Lora" pitchFamily="34" charset="0"/>
                <a:ea typeface="Lora" pitchFamily="34" charset="-122"/>
                <a:cs typeface="Lora" pitchFamily="34" charset="-120"/>
              </a:rPr>
              <a:t>0.81</a:t>
            </a:r>
            <a:endParaRPr lang="en-US" sz="1500" dirty="0"/>
          </a:p>
        </p:txBody>
      </p:sp>
      <p:sp>
        <p:nvSpPr>
          <p:cNvPr id="17" name="Text 12"/>
          <p:cNvSpPr/>
          <p:nvPr/>
        </p:nvSpPr>
        <p:spPr>
          <a:xfrm>
            <a:off x="623173" y="6493193"/>
            <a:ext cx="1995845" cy="228957"/>
          </a:xfrm>
          <a:prstGeom prst="rect">
            <a:avLst/>
          </a:prstGeom>
          <a:noFill/>
          <a:ln/>
        </p:spPr>
        <p:txBody>
          <a:bodyPr wrap="none" lIns="0" tIns="0" rIns="0" bIns="0" rtlCol="0" anchor="t"/>
          <a:lstStyle/>
          <a:p>
            <a:pPr algn="l" indent="0" marL="0">
              <a:lnSpc>
                <a:spcPts val="1800"/>
              </a:lnSpc>
              <a:buNone/>
            </a:pPr>
            <a:r>
              <a:rPr lang="en-US" sz="1400" dirty="0">
                <a:solidFill>
                  <a:srgbClr val="D6E5EF"/>
                </a:solidFill>
                <a:latin typeface="Lora" pitchFamily="34" charset="0"/>
                <a:ea typeface="Lora" pitchFamily="34" charset="-122"/>
                <a:cs typeface="Lora" pitchFamily="34" charset="-120"/>
              </a:rPr>
              <a:t>Random Forest Balance</a:t>
            </a:r>
            <a:endParaRPr lang="en-US" sz="1400" dirty="0"/>
          </a:p>
        </p:txBody>
      </p:sp>
      <p:sp>
        <p:nvSpPr>
          <p:cNvPr id="18" name="Text 13"/>
          <p:cNvSpPr/>
          <p:nvPr/>
        </p:nvSpPr>
        <p:spPr>
          <a:xfrm>
            <a:off x="623173" y="6877883"/>
            <a:ext cx="6502003" cy="747951"/>
          </a:xfrm>
          <a:prstGeom prst="rect">
            <a:avLst/>
          </a:prstGeom>
          <a:noFill/>
          <a:ln/>
        </p:spPr>
        <p:txBody>
          <a:bodyPr wrap="square" lIns="0" tIns="0" rIns="0" bIns="0" rtlCol="0" anchor="t"/>
          <a:lstStyle/>
          <a:p>
            <a:pPr algn="l" indent="0" marL="0">
              <a:lnSpc>
                <a:spcPts val="1950"/>
              </a:lnSpc>
              <a:buNone/>
            </a:pPr>
            <a:r>
              <a:rPr lang="en-US" sz="1200" dirty="0">
                <a:solidFill>
                  <a:srgbClr val="D6E5EF"/>
                </a:solidFill>
                <a:latin typeface="Source Sans Pro" pitchFamily="34" charset="0"/>
                <a:ea typeface="Source Sans Pro" pitchFamily="34" charset="-122"/>
                <a:cs typeface="Source Sans Pro" pitchFamily="34" charset="-120"/>
              </a:rPr>
              <a:t>Random Forest struck a commendable balance between overall accuracy and recall. It effectively identified a significant portion of actual positive cases without an excessive rate of false positives, making it a robust choice for practical applications.</a:t>
            </a:r>
            <a:endParaRPr lang="en-US" sz="1200" dirty="0"/>
          </a:p>
        </p:txBody>
      </p:sp>
      <p:sp>
        <p:nvSpPr>
          <p:cNvPr id="19" name="Text 14"/>
          <p:cNvSpPr/>
          <p:nvPr/>
        </p:nvSpPr>
        <p:spPr>
          <a:xfrm>
            <a:off x="7512844" y="2012275"/>
            <a:ext cx="6502003" cy="1745218"/>
          </a:xfrm>
          <a:prstGeom prst="rect">
            <a:avLst/>
          </a:prstGeom>
          <a:noFill/>
          <a:ln/>
        </p:spPr>
        <p:txBody>
          <a:bodyPr wrap="square" lIns="0" tIns="0" rIns="0" bIns="0" rtlCol="0" anchor="t"/>
          <a:lstStyle/>
          <a:p>
            <a:pPr algn="l" indent="0" marL="0">
              <a:lnSpc>
                <a:spcPts val="1950"/>
              </a:lnSpc>
              <a:buNone/>
            </a:pPr>
            <a:r>
              <a:rPr lang="en-US" sz="1200" dirty="0">
                <a:solidFill>
                  <a:srgbClr val="D6E5EF"/>
                </a:solidFill>
                <a:latin typeface="Source Sans Pro" pitchFamily="34" charset="0"/>
                <a:ea typeface="Source Sans Pro" pitchFamily="34" charset="-122"/>
                <a:cs typeface="Source Sans Pro" pitchFamily="34" charset="-120"/>
              </a:rPr>
              <a:t>The visual representation of ROC and Precision-Recall (PR) curves for all models further reinforced these findings. The ROC curve for XGBoost consistently positioned itself higher and further to the left, indicating a superior true positive rate at various false positive rates. Similarly, the PR curves provided deeper insights into model performance, especially in the presence of class imbalance, where XGBoost and Random Forest showed stronger performance in maintaining precision while achieving high recall. These visualizations are critical for understanding the models' behavior beyond single-point metrics.</a:t>
            </a:r>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84823" y="333375"/>
            <a:ext cx="2852380" cy="356592"/>
          </a:xfrm>
          <a:prstGeom prst="rect">
            <a:avLst/>
          </a:prstGeom>
          <a:noFill/>
          <a:ln/>
        </p:spPr>
        <p:txBody>
          <a:bodyPr wrap="none" lIns="0" tIns="0" rIns="0" bIns="0" rtlCol="0" anchor="t"/>
          <a:lstStyle/>
          <a:p>
            <a:pPr algn="l" indent="0" marL="0">
              <a:lnSpc>
                <a:spcPts val="2800"/>
              </a:lnSpc>
              <a:buNone/>
            </a:pPr>
            <a:r>
              <a:rPr lang="en-US" sz="2200" dirty="0">
                <a:solidFill>
                  <a:srgbClr val="F98AC7"/>
                </a:solidFill>
                <a:latin typeface="Lora" pitchFamily="34" charset="0"/>
                <a:ea typeface="Lora" pitchFamily="34" charset="-122"/>
                <a:cs typeface="Lora" pitchFamily="34" charset="-120"/>
              </a:rPr>
              <a:t>Feature Importance</a:t>
            </a:r>
            <a:endParaRPr lang="en-US" sz="2200" dirty="0"/>
          </a:p>
        </p:txBody>
      </p:sp>
      <p:sp>
        <p:nvSpPr>
          <p:cNvPr id="3" name="Text 1"/>
          <p:cNvSpPr/>
          <p:nvPr/>
        </p:nvSpPr>
        <p:spPr>
          <a:xfrm>
            <a:off x="484823" y="932378"/>
            <a:ext cx="13660755" cy="193834"/>
          </a:xfrm>
          <a:prstGeom prst="rect">
            <a:avLst/>
          </a:prstGeom>
          <a:noFill/>
          <a:ln/>
        </p:spPr>
        <p:txBody>
          <a:bodyPr wrap="none" lIns="0" tIns="0" rIns="0" bIns="0" rtlCol="0" anchor="t"/>
          <a:lstStyle/>
          <a:p>
            <a:pPr algn="l" indent="0" marL="0">
              <a:lnSpc>
                <a:spcPts val="1500"/>
              </a:lnSpc>
              <a:buNone/>
            </a:pPr>
            <a:r>
              <a:rPr lang="en-US" sz="950" dirty="0">
                <a:solidFill>
                  <a:srgbClr val="D6E5EF"/>
                </a:solidFill>
                <a:latin typeface="Source Sans Pro" pitchFamily="34" charset="0"/>
                <a:ea typeface="Source Sans Pro" pitchFamily="34" charset="-122"/>
                <a:cs typeface="Source Sans Pro" pitchFamily="34" charset="-120"/>
              </a:rPr>
              <a:t>Understanding which features contribute most to predicting diabetes risk is crucial for both clinical insights and model development. Our analysis consistently identified several key indicators that significantly influence prediction accuracy.</a:t>
            </a:r>
            <a:endParaRPr lang="en-US" sz="950" dirty="0"/>
          </a:p>
        </p:txBody>
      </p:sp>
      <p:pic>
        <p:nvPicPr>
          <p:cNvPr id="4" name="Image 0" descr="preencoded.png">    </p:cNvPr>
          <p:cNvPicPr>
            <a:picLocks noChangeAspect="1"/>
          </p:cNvPicPr>
          <p:nvPr/>
        </p:nvPicPr>
        <p:blipFill>
          <a:blip r:embed="rId1"/>
          <a:stretch>
            <a:fillRect/>
          </a:stretch>
        </p:blipFill>
        <p:spPr>
          <a:xfrm>
            <a:off x="484823" y="1262539"/>
            <a:ext cx="13660755" cy="7650004"/>
          </a:xfrm>
          <a:prstGeom prst="rect">
            <a:avLst/>
          </a:prstGeom>
        </p:spPr>
      </p:pic>
      <p:sp>
        <p:nvSpPr>
          <p:cNvPr id="5" name="Text 2"/>
          <p:cNvSpPr/>
          <p:nvPr/>
        </p:nvSpPr>
        <p:spPr>
          <a:xfrm>
            <a:off x="484823" y="9048869"/>
            <a:ext cx="13660755" cy="581501"/>
          </a:xfrm>
          <a:prstGeom prst="rect">
            <a:avLst/>
          </a:prstGeom>
          <a:noFill/>
          <a:ln/>
        </p:spPr>
        <p:txBody>
          <a:bodyPr wrap="square" lIns="0" tIns="0" rIns="0" bIns="0" rtlCol="0" anchor="t"/>
          <a:lstStyle/>
          <a:p>
            <a:pPr algn="l" indent="0" marL="0">
              <a:lnSpc>
                <a:spcPts val="1500"/>
              </a:lnSpc>
              <a:buNone/>
            </a:pPr>
            <a:r>
              <a:rPr lang="en-US" sz="950" dirty="0">
                <a:solidFill>
                  <a:srgbClr val="D6E5EF"/>
                </a:solidFill>
                <a:latin typeface="Source Sans Pro" pitchFamily="34" charset="0"/>
                <a:ea typeface="Source Sans Pro" pitchFamily="34" charset="-122"/>
                <a:cs typeface="Source Sans Pro" pitchFamily="34" charset="-120"/>
              </a:rPr>
              <a:t>The bar chart above illustrates the relative importance of each feature. </a:t>
            </a:r>
            <a:pPr algn="l" indent="0" marL="0">
              <a:lnSpc>
                <a:spcPts val="1500"/>
              </a:lnSpc>
              <a:buNone/>
            </a:pPr>
            <a:r>
              <a:rPr lang="en-US" sz="950" b="1" dirty="0">
                <a:solidFill>
                  <a:srgbClr val="D6E5EF"/>
                </a:solidFill>
                <a:latin typeface="Source Sans Pro" pitchFamily="34" charset="0"/>
                <a:ea typeface="Source Sans Pro" pitchFamily="34" charset="-122"/>
                <a:cs typeface="Source Sans Pro" pitchFamily="34" charset="-120"/>
              </a:rPr>
              <a:t>Glucose concentration</a:t>
            </a:r>
            <a:pPr algn="l" indent="0" marL="0">
              <a:lnSpc>
                <a:spcPts val="1500"/>
              </a:lnSpc>
              <a:buNone/>
            </a:pPr>
            <a:r>
              <a:rPr lang="en-US" sz="950" dirty="0">
                <a:solidFill>
                  <a:srgbClr val="D6E5EF"/>
                </a:solidFill>
                <a:latin typeface="Source Sans Pro" pitchFamily="34" charset="0"/>
                <a:ea typeface="Source Sans Pro" pitchFamily="34" charset="-122"/>
                <a:cs typeface="Source Sans Pro" pitchFamily="34" charset="-120"/>
              </a:rPr>
              <a:t> emerged as the most critical predictor, closely followed by </a:t>
            </a:r>
            <a:pPr algn="l" indent="0" marL="0">
              <a:lnSpc>
                <a:spcPts val="1500"/>
              </a:lnSpc>
              <a:buNone/>
            </a:pPr>
            <a:r>
              <a:rPr lang="en-US" sz="950" b="1" dirty="0">
                <a:solidFill>
                  <a:srgbClr val="D6E5EF"/>
                </a:solidFill>
                <a:latin typeface="Source Sans Pro" pitchFamily="34" charset="0"/>
                <a:ea typeface="Source Sans Pro" pitchFamily="34" charset="-122"/>
                <a:cs typeface="Source Sans Pro" pitchFamily="34" charset="-120"/>
              </a:rPr>
              <a:t>BMI (Body Mass Index)</a:t>
            </a:r>
            <a:pPr algn="l" indent="0" marL="0">
              <a:lnSpc>
                <a:spcPts val="1500"/>
              </a:lnSpc>
              <a:buNone/>
            </a:pPr>
            <a:r>
              <a:rPr lang="en-US" sz="950" dirty="0">
                <a:solidFill>
                  <a:srgbClr val="D6E5EF"/>
                </a:solidFill>
                <a:latin typeface="Source Sans Pro" pitchFamily="34" charset="0"/>
                <a:ea typeface="Source Sans Pro" pitchFamily="34" charset="-122"/>
                <a:cs typeface="Source Sans Pro" pitchFamily="34" charset="-120"/>
              </a:rPr>
              <a:t>. These findings align with established medical understanding of diabetes risk factors. </a:t>
            </a:r>
            <a:pPr algn="l" indent="0" marL="0">
              <a:lnSpc>
                <a:spcPts val="1500"/>
              </a:lnSpc>
              <a:buNone/>
            </a:pPr>
            <a:r>
              <a:rPr lang="en-US" sz="950" b="1" dirty="0">
                <a:solidFill>
                  <a:srgbClr val="D6E5EF"/>
                </a:solidFill>
                <a:latin typeface="Source Sans Pro" pitchFamily="34" charset="0"/>
                <a:ea typeface="Source Sans Pro" pitchFamily="34" charset="-122"/>
                <a:cs typeface="Source Sans Pro" pitchFamily="34" charset="-120"/>
              </a:rPr>
              <a:t>Age</a:t>
            </a:r>
            <a:pPr algn="l" indent="0" marL="0">
              <a:lnSpc>
                <a:spcPts val="1500"/>
              </a:lnSpc>
              <a:buNone/>
            </a:pPr>
            <a:r>
              <a:rPr lang="en-US" sz="950" dirty="0">
                <a:solidFill>
                  <a:srgbClr val="D6E5EF"/>
                </a:solidFill>
                <a:latin typeface="Source Sans Pro" pitchFamily="34" charset="0"/>
                <a:ea typeface="Source Sans Pro" pitchFamily="34" charset="-122"/>
                <a:cs typeface="Source Sans Pro" pitchFamily="34" charset="-120"/>
              </a:rPr>
              <a:t> also showed significant importance, reflecting its role as a general health indicator. While </a:t>
            </a:r>
            <a:pPr algn="l" indent="0" marL="0">
              <a:lnSpc>
                <a:spcPts val="1500"/>
              </a:lnSpc>
              <a:buNone/>
            </a:pPr>
            <a:r>
              <a:rPr lang="en-US" sz="950" b="1" dirty="0">
                <a:solidFill>
                  <a:srgbClr val="D6E5EF"/>
                </a:solidFill>
                <a:latin typeface="Source Sans Pro" pitchFamily="34" charset="0"/>
                <a:ea typeface="Source Sans Pro" pitchFamily="34" charset="-122"/>
                <a:cs typeface="Source Sans Pro" pitchFamily="34" charset="-120"/>
              </a:rPr>
              <a:t>Insulin levels</a:t>
            </a:r>
            <a:pPr algn="l" indent="0" marL="0">
              <a:lnSpc>
                <a:spcPts val="1500"/>
              </a:lnSpc>
              <a:buNone/>
            </a:pPr>
            <a:r>
              <a:rPr lang="en-US" sz="950" dirty="0">
                <a:solidFill>
                  <a:srgbClr val="D6E5EF"/>
                </a:solidFill>
                <a:latin typeface="Source Sans Pro" pitchFamily="34" charset="0"/>
                <a:ea typeface="Source Sans Pro" pitchFamily="34" charset="-122"/>
                <a:cs typeface="Source Sans Pro" pitchFamily="34" charset="-120"/>
              </a:rPr>
              <a:t> were also important, their contribution was less pronounced than Glucose and BMI. This hierarchical understanding of feature importance is crucial for clinical interpretation and for potentially guiding data collection efforts in future studies.</a:t>
            </a:r>
            <a:endParaRPr lang="en-US" sz="9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48176" y="574953"/>
            <a:ext cx="4643914" cy="476607"/>
          </a:xfrm>
          <a:prstGeom prst="rect">
            <a:avLst/>
          </a:prstGeom>
          <a:noFill/>
          <a:ln/>
        </p:spPr>
        <p:txBody>
          <a:bodyPr wrap="none" lIns="0" tIns="0" rIns="0" bIns="0" rtlCol="0" anchor="t"/>
          <a:lstStyle/>
          <a:p>
            <a:pPr algn="l" indent="0" marL="0">
              <a:lnSpc>
                <a:spcPts val="3750"/>
              </a:lnSpc>
              <a:buNone/>
            </a:pPr>
            <a:r>
              <a:rPr lang="en-US" sz="3000" dirty="0">
                <a:solidFill>
                  <a:srgbClr val="F98AC7"/>
                </a:solidFill>
                <a:latin typeface="Lora" pitchFamily="34" charset="0"/>
                <a:ea typeface="Lora" pitchFamily="34" charset="-122"/>
                <a:cs typeface="Lora" pitchFamily="34" charset="-120"/>
              </a:rPr>
              <a:t>Key Insights &amp; Limitations</a:t>
            </a:r>
            <a:endParaRPr lang="en-US" sz="3000" dirty="0"/>
          </a:p>
        </p:txBody>
      </p:sp>
      <p:sp>
        <p:nvSpPr>
          <p:cNvPr id="3" name="Text 1"/>
          <p:cNvSpPr/>
          <p:nvPr/>
        </p:nvSpPr>
        <p:spPr>
          <a:xfrm>
            <a:off x="648176" y="1456611"/>
            <a:ext cx="2287905" cy="285988"/>
          </a:xfrm>
          <a:prstGeom prst="rect">
            <a:avLst/>
          </a:prstGeom>
          <a:noFill/>
          <a:ln/>
        </p:spPr>
        <p:txBody>
          <a:bodyPr wrap="none" lIns="0" tIns="0" rIns="0" bIns="0" rtlCol="0" anchor="t"/>
          <a:lstStyle/>
          <a:p>
            <a:pPr algn="l" indent="0" marL="0">
              <a:lnSpc>
                <a:spcPts val="2250"/>
              </a:lnSpc>
              <a:buNone/>
            </a:pPr>
            <a:r>
              <a:rPr lang="en-US" sz="1800" dirty="0">
                <a:solidFill>
                  <a:srgbClr val="F98AC7"/>
                </a:solidFill>
                <a:latin typeface="Lora" pitchFamily="34" charset="0"/>
                <a:ea typeface="Lora" pitchFamily="34" charset="-122"/>
                <a:cs typeface="Lora" pitchFamily="34" charset="-120"/>
              </a:rPr>
              <a:t>Key Insights</a:t>
            </a:r>
            <a:endParaRPr lang="en-US" sz="1800" dirty="0"/>
          </a:p>
        </p:txBody>
      </p:sp>
      <p:sp>
        <p:nvSpPr>
          <p:cNvPr id="4" name="Text 2"/>
          <p:cNvSpPr/>
          <p:nvPr/>
        </p:nvSpPr>
        <p:spPr>
          <a:xfrm>
            <a:off x="648176" y="1904643"/>
            <a:ext cx="6469380" cy="777597"/>
          </a:xfrm>
          <a:prstGeom prst="rect">
            <a:avLst/>
          </a:prstGeom>
          <a:noFill/>
          <a:ln/>
        </p:spPr>
        <p:txBody>
          <a:bodyPr wrap="square" lIns="0" tIns="0" rIns="0" bIns="0" rtlCol="0" anchor="t"/>
          <a:lstStyle/>
          <a:p>
            <a:pPr algn="l" indent="0" marL="0">
              <a:lnSpc>
                <a:spcPts val="2000"/>
              </a:lnSpc>
              <a:buNone/>
            </a:pPr>
            <a:r>
              <a:rPr lang="en-US" sz="1250" dirty="0">
                <a:solidFill>
                  <a:srgbClr val="D6E5EF"/>
                </a:solidFill>
                <a:latin typeface="Source Sans Pro" pitchFamily="34" charset="0"/>
                <a:ea typeface="Source Sans Pro" pitchFamily="34" charset="-122"/>
                <a:cs typeface="Source Sans Pro" pitchFamily="34" charset="-120"/>
              </a:rPr>
              <a:t>Our analysis yielded several critical insights regarding diabetes prediction using machine learning, highlighting both the most influential factors and the superior performance of advanced models.</a:t>
            </a:r>
            <a:endParaRPr lang="en-US" sz="1250" dirty="0"/>
          </a:p>
        </p:txBody>
      </p:sp>
      <p:sp>
        <p:nvSpPr>
          <p:cNvPr id="5" name="Shape 3"/>
          <p:cNvSpPr/>
          <p:nvPr/>
        </p:nvSpPr>
        <p:spPr>
          <a:xfrm>
            <a:off x="648176" y="2864525"/>
            <a:ext cx="364569" cy="364569"/>
          </a:xfrm>
          <a:prstGeom prst="roundRect">
            <a:avLst>
              <a:gd name="adj" fmla="val 6668"/>
            </a:avLst>
          </a:prstGeom>
          <a:solidFill>
            <a:srgbClr val="444752"/>
          </a:solidFill>
          <a:ln/>
        </p:spPr>
      </p:sp>
      <p:sp>
        <p:nvSpPr>
          <p:cNvPr id="6" name="Text 4"/>
          <p:cNvSpPr/>
          <p:nvPr/>
        </p:nvSpPr>
        <p:spPr>
          <a:xfrm>
            <a:off x="1174790" y="2920127"/>
            <a:ext cx="3426262" cy="238244"/>
          </a:xfrm>
          <a:prstGeom prst="rect">
            <a:avLst/>
          </a:prstGeom>
          <a:noFill/>
          <a:ln/>
        </p:spPr>
        <p:txBody>
          <a:bodyPr wrap="none" lIns="0" tIns="0" rIns="0" bIns="0" rtlCol="0" anchor="t"/>
          <a:lstStyle/>
          <a:p>
            <a:pPr algn="l" indent="0" marL="0">
              <a:lnSpc>
                <a:spcPts val="1850"/>
              </a:lnSpc>
              <a:buNone/>
            </a:pPr>
            <a:r>
              <a:rPr lang="en-US" sz="1500" dirty="0">
                <a:solidFill>
                  <a:srgbClr val="D6E5EF"/>
                </a:solidFill>
                <a:latin typeface="Lora" pitchFamily="34" charset="0"/>
                <a:ea typeface="Lora" pitchFamily="34" charset="-122"/>
                <a:cs typeface="Lora" pitchFamily="34" charset="-120"/>
              </a:rPr>
              <a:t>Glucose and BMI are Strong Indicators</a:t>
            </a:r>
            <a:endParaRPr lang="en-US" sz="1500" dirty="0"/>
          </a:p>
        </p:txBody>
      </p:sp>
      <p:sp>
        <p:nvSpPr>
          <p:cNvPr id="7" name="Text 5"/>
          <p:cNvSpPr/>
          <p:nvPr/>
        </p:nvSpPr>
        <p:spPr>
          <a:xfrm>
            <a:off x="1174790" y="3320415"/>
            <a:ext cx="5942767" cy="777597"/>
          </a:xfrm>
          <a:prstGeom prst="rect">
            <a:avLst/>
          </a:prstGeom>
          <a:noFill/>
          <a:ln/>
        </p:spPr>
        <p:txBody>
          <a:bodyPr wrap="square" lIns="0" tIns="0" rIns="0" bIns="0" rtlCol="0" anchor="t"/>
          <a:lstStyle/>
          <a:p>
            <a:pPr algn="l" indent="0" marL="0">
              <a:lnSpc>
                <a:spcPts val="2000"/>
              </a:lnSpc>
              <a:buNone/>
            </a:pPr>
            <a:r>
              <a:rPr lang="en-US" sz="1250" dirty="0">
                <a:solidFill>
                  <a:srgbClr val="D6E5EF"/>
                </a:solidFill>
                <a:latin typeface="Source Sans Pro" pitchFamily="34" charset="0"/>
                <a:ea typeface="Source Sans Pro" pitchFamily="34" charset="-122"/>
                <a:cs typeface="Source Sans Pro" pitchFamily="34" charset="-120"/>
              </a:rPr>
              <a:t>The study clearly demonstrated that Glucose concentration and Body Mass Index are the most significant predictors of diabetes risk. This underscores their importance in both screening and early diagnostic processes.</a:t>
            </a:r>
            <a:endParaRPr lang="en-US" sz="1250" dirty="0"/>
          </a:p>
        </p:txBody>
      </p:sp>
      <p:sp>
        <p:nvSpPr>
          <p:cNvPr id="8" name="Shape 6"/>
          <p:cNvSpPr/>
          <p:nvPr/>
        </p:nvSpPr>
        <p:spPr>
          <a:xfrm>
            <a:off x="648176" y="4422100"/>
            <a:ext cx="364569" cy="364569"/>
          </a:xfrm>
          <a:prstGeom prst="roundRect">
            <a:avLst>
              <a:gd name="adj" fmla="val 6668"/>
            </a:avLst>
          </a:prstGeom>
          <a:solidFill>
            <a:srgbClr val="444752"/>
          </a:solidFill>
          <a:ln/>
        </p:spPr>
      </p:sp>
      <p:sp>
        <p:nvSpPr>
          <p:cNvPr id="9" name="Text 7"/>
          <p:cNvSpPr/>
          <p:nvPr/>
        </p:nvSpPr>
        <p:spPr>
          <a:xfrm>
            <a:off x="1174790" y="4477703"/>
            <a:ext cx="2910959" cy="238244"/>
          </a:xfrm>
          <a:prstGeom prst="rect">
            <a:avLst/>
          </a:prstGeom>
          <a:noFill/>
          <a:ln/>
        </p:spPr>
        <p:txBody>
          <a:bodyPr wrap="none" lIns="0" tIns="0" rIns="0" bIns="0" rtlCol="0" anchor="t"/>
          <a:lstStyle/>
          <a:p>
            <a:pPr algn="l" indent="0" marL="0">
              <a:lnSpc>
                <a:spcPts val="1850"/>
              </a:lnSpc>
              <a:buNone/>
            </a:pPr>
            <a:r>
              <a:rPr lang="en-US" sz="1500" dirty="0">
                <a:solidFill>
                  <a:srgbClr val="D6E5EF"/>
                </a:solidFill>
                <a:latin typeface="Lora" pitchFamily="34" charset="0"/>
                <a:ea typeface="Lora" pitchFamily="34" charset="-122"/>
                <a:cs typeface="Lora" pitchFamily="34" charset="-120"/>
              </a:rPr>
              <a:t>XGBoost's Superior Performance</a:t>
            </a:r>
            <a:endParaRPr lang="en-US" sz="1500" dirty="0"/>
          </a:p>
        </p:txBody>
      </p:sp>
      <p:sp>
        <p:nvSpPr>
          <p:cNvPr id="10" name="Text 8"/>
          <p:cNvSpPr/>
          <p:nvPr/>
        </p:nvSpPr>
        <p:spPr>
          <a:xfrm>
            <a:off x="1174790" y="4877991"/>
            <a:ext cx="5942767" cy="777597"/>
          </a:xfrm>
          <a:prstGeom prst="rect">
            <a:avLst/>
          </a:prstGeom>
          <a:noFill/>
          <a:ln/>
        </p:spPr>
        <p:txBody>
          <a:bodyPr wrap="square" lIns="0" tIns="0" rIns="0" bIns="0" rtlCol="0" anchor="t"/>
          <a:lstStyle/>
          <a:p>
            <a:pPr algn="l" indent="0" marL="0">
              <a:lnSpc>
                <a:spcPts val="2000"/>
              </a:lnSpc>
              <a:buNone/>
            </a:pPr>
            <a:r>
              <a:rPr lang="en-US" sz="1250" dirty="0">
                <a:solidFill>
                  <a:srgbClr val="D6E5EF"/>
                </a:solidFill>
                <a:latin typeface="Source Sans Pro" pitchFamily="34" charset="0"/>
                <a:ea typeface="Source Sans Pro" pitchFamily="34" charset="-122"/>
                <a:cs typeface="Source Sans Pro" pitchFamily="34" charset="-120"/>
              </a:rPr>
              <a:t>The AUC-ROC curve analysis consistently showed that XGBoost outperformed other models, exhibiting superior predictive power and a better balance between sensitivity and specificity. This makes it an ideal candidate for high-stakes medical predictions.</a:t>
            </a:r>
            <a:endParaRPr lang="en-US" sz="1250" dirty="0"/>
          </a:p>
        </p:txBody>
      </p:sp>
      <p:sp>
        <p:nvSpPr>
          <p:cNvPr id="11" name="Shape 9"/>
          <p:cNvSpPr/>
          <p:nvPr/>
        </p:nvSpPr>
        <p:spPr>
          <a:xfrm>
            <a:off x="648176" y="5979676"/>
            <a:ext cx="364569" cy="364569"/>
          </a:xfrm>
          <a:prstGeom prst="roundRect">
            <a:avLst>
              <a:gd name="adj" fmla="val 6668"/>
            </a:avLst>
          </a:prstGeom>
          <a:solidFill>
            <a:srgbClr val="444752"/>
          </a:solidFill>
          <a:ln/>
        </p:spPr>
      </p:sp>
      <p:sp>
        <p:nvSpPr>
          <p:cNvPr id="12" name="Text 10"/>
          <p:cNvSpPr/>
          <p:nvPr/>
        </p:nvSpPr>
        <p:spPr>
          <a:xfrm>
            <a:off x="1174790" y="6035278"/>
            <a:ext cx="2455069" cy="238244"/>
          </a:xfrm>
          <a:prstGeom prst="rect">
            <a:avLst/>
          </a:prstGeom>
          <a:noFill/>
          <a:ln/>
        </p:spPr>
        <p:txBody>
          <a:bodyPr wrap="none" lIns="0" tIns="0" rIns="0" bIns="0" rtlCol="0" anchor="t"/>
          <a:lstStyle/>
          <a:p>
            <a:pPr algn="l" indent="0" marL="0">
              <a:lnSpc>
                <a:spcPts val="1850"/>
              </a:lnSpc>
              <a:buNone/>
            </a:pPr>
            <a:r>
              <a:rPr lang="en-US" sz="1500" dirty="0">
                <a:solidFill>
                  <a:srgbClr val="D6E5EF"/>
                </a:solidFill>
                <a:latin typeface="Lora" pitchFamily="34" charset="0"/>
                <a:ea typeface="Lora" pitchFamily="34" charset="-122"/>
                <a:cs typeface="Lora" pitchFamily="34" charset="-120"/>
              </a:rPr>
              <a:t>Addressing Class Imbalance</a:t>
            </a:r>
            <a:endParaRPr lang="en-US" sz="1500" dirty="0"/>
          </a:p>
        </p:txBody>
      </p:sp>
      <p:sp>
        <p:nvSpPr>
          <p:cNvPr id="13" name="Text 11"/>
          <p:cNvSpPr/>
          <p:nvPr/>
        </p:nvSpPr>
        <p:spPr>
          <a:xfrm>
            <a:off x="1174790" y="6435566"/>
            <a:ext cx="5942767" cy="1036796"/>
          </a:xfrm>
          <a:prstGeom prst="rect">
            <a:avLst/>
          </a:prstGeom>
          <a:noFill/>
          <a:ln/>
        </p:spPr>
        <p:txBody>
          <a:bodyPr wrap="square" lIns="0" tIns="0" rIns="0" bIns="0" rtlCol="0" anchor="t"/>
          <a:lstStyle/>
          <a:p>
            <a:pPr algn="l" indent="0" marL="0">
              <a:lnSpc>
                <a:spcPts val="2000"/>
              </a:lnSpc>
              <a:buNone/>
            </a:pPr>
            <a:r>
              <a:rPr lang="en-US" sz="1250" dirty="0">
                <a:solidFill>
                  <a:srgbClr val="D6E5EF"/>
                </a:solidFill>
                <a:latin typeface="Source Sans Pro" pitchFamily="34" charset="0"/>
                <a:ea typeface="Source Sans Pro" pitchFamily="34" charset="-122"/>
                <a:cs typeface="Source Sans Pro" pitchFamily="34" charset="-120"/>
              </a:rPr>
              <a:t>By optimizing for ROC AUC and recall, we effectively addressed the moderate class imbalance present in the dataset. This approach ensures that the models are not biased towards the majority class and can accurately identify positive cases (diabetes) even if they are less frequent.</a:t>
            </a:r>
            <a:endParaRPr lang="en-US" sz="1250" dirty="0"/>
          </a:p>
        </p:txBody>
      </p:sp>
      <p:sp>
        <p:nvSpPr>
          <p:cNvPr id="14" name="Text 12"/>
          <p:cNvSpPr/>
          <p:nvPr/>
        </p:nvSpPr>
        <p:spPr>
          <a:xfrm>
            <a:off x="7520464" y="1456611"/>
            <a:ext cx="2287905" cy="285988"/>
          </a:xfrm>
          <a:prstGeom prst="rect">
            <a:avLst/>
          </a:prstGeom>
          <a:noFill/>
          <a:ln/>
        </p:spPr>
        <p:txBody>
          <a:bodyPr wrap="none" lIns="0" tIns="0" rIns="0" bIns="0" rtlCol="0" anchor="t"/>
          <a:lstStyle/>
          <a:p>
            <a:pPr algn="l" indent="0" marL="0">
              <a:lnSpc>
                <a:spcPts val="2250"/>
              </a:lnSpc>
              <a:buNone/>
            </a:pPr>
            <a:r>
              <a:rPr lang="en-US" sz="1800" dirty="0">
                <a:solidFill>
                  <a:srgbClr val="F98AC7"/>
                </a:solidFill>
                <a:latin typeface="Lora" pitchFamily="34" charset="0"/>
                <a:ea typeface="Lora" pitchFamily="34" charset="-122"/>
                <a:cs typeface="Lora" pitchFamily="34" charset="-120"/>
              </a:rPr>
              <a:t>Limitations</a:t>
            </a:r>
            <a:endParaRPr lang="en-US" sz="1800" dirty="0"/>
          </a:p>
        </p:txBody>
      </p:sp>
      <p:sp>
        <p:nvSpPr>
          <p:cNvPr id="15" name="Text 13"/>
          <p:cNvSpPr/>
          <p:nvPr/>
        </p:nvSpPr>
        <p:spPr>
          <a:xfrm>
            <a:off x="7520464" y="1904643"/>
            <a:ext cx="6469380" cy="518398"/>
          </a:xfrm>
          <a:prstGeom prst="rect">
            <a:avLst/>
          </a:prstGeom>
          <a:noFill/>
          <a:ln/>
        </p:spPr>
        <p:txBody>
          <a:bodyPr wrap="square" lIns="0" tIns="0" rIns="0" bIns="0" rtlCol="0" anchor="t"/>
          <a:lstStyle/>
          <a:p>
            <a:pPr algn="l" indent="0" marL="0">
              <a:lnSpc>
                <a:spcPts val="2000"/>
              </a:lnSpc>
              <a:buNone/>
            </a:pPr>
            <a:r>
              <a:rPr lang="en-US" sz="1250" dirty="0">
                <a:solidFill>
                  <a:srgbClr val="D6E5EF"/>
                </a:solidFill>
                <a:latin typeface="Source Sans Pro" pitchFamily="34" charset="0"/>
                <a:ea typeface="Source Sans Pro" pitchFamily="34" charset="-122"/>
                <a:cs typeface="Source Sans Pro" pitchFamily="34" charset="-120"/>
              </a:rPr>
              <a:t>While our models demonstrate significant potential, it's important to acknowledge certain limitations that could impact their generalizability and scope.</a:t>
            </a:r>
            <a:endParaRPr lang="en-US" sz="1250" dirty="0"/>
          </a:p>
        </p:txBody>
      </p:sp>
      <p:sp>
        <p:nvSpPr>
          <p:cNvPr id="16" name="Shape 14"/>
          <p:cNvSpPr/>
          <p:nvPr/>
        </p:nvSpPr>
        <p:spPr>
          <a:xfrm>
            <a:off x="7520464" y="2605326"/>
            <a:ext cx="364569" cy="364569"/>
          </a:xfrm>
          <a:prstGeom prst="roundRect">
            <a:avLst>
              <a:gd name="adj" fmla="val 6668"/>
            </a:avLst>
          </a:prstGeom>
          <a:solidFill>
            <a:srgbClr val="444752"/>
          </a:solidFill>
          <a:ln/>
        </p:spPr>
      </p:sp>
      <p:sp>
        <p:nvSpPr>
          <p:cNvPr id="17" name="Text 15"/>
          <p:cNvSpPr/>
          <p:nvPr/>
        </p:nvSpPr>
        <p:spPr>
          <a:xfrm>
            <a:off x="8047077" y="2660928"/>
            <a:ext cx="3022878" cy="238244"/>
          </a:xfrm>
          <a:prstGeom prst="rect">
            <a:avLst/>
          </a:prstGeom>
          <a:noFill/>
          <a:ln/>
        </p:spPr>
        <p:txBody>
          <a:bodyPr wrap="none" lIns="0" tIns="0" rIns="0" bIns="0" rtlCol="0" anchor="t"/>
          <a:lstStyle/>
          <a:p>
            <a:pPr algn="l" indent="0" marL="0">
              <a:lnSpc>
                <a:spcPts val="1850"/>
              </a:lnSpc>
              <a:buNone/>
            </a:pPr>
            <a:r>
              <a:rPr lang="en-US" sz="1500" dirty="0">
                <a:solidFill>
                  <a:srgbClr val="D6E5EF"/>
                </a:solidFill>
                <a:latin typeface="Lora" pitchFamily="34" charset="0"/>
                <a:ea typeface="Lora" pitchFamily="34" charset="-122"/>
                <a:cs typeface="Lora" pitchFamily="34" charset="-120"/>
              </a:rPr>
              <a:t>Missing Lifestyle/Hereditary Data</a:t>
            </a:r>
            <a:endParaRPr lang="en-US" sz="1500" dirty="0"/>
          </a:p>
        </p:txBody>
      </p:sp>
      <p:sp>
        <p:nvSpPr>
          <p:cNvPr id="18" name="Text 16"/>
          <p:cNvSpPr/>
          <p:nvPr/>
        </p:nvSpPr>
        <p:spPr>
          <a:xfrm>
            <a:off x="8047077" y="3061216"/>
            <a:ext cx="5942767" cy="777597"/>
          </a:xfrm>
          <a:prstGeom prst="rect">
            <a:avLst/>
          </a:prstGeom>
          <a:noFill/>
          <a:ln/>
        </p:spPr>
        <p:txBody>
          <a:bodyPr wrap="square" lIns="0" tIns="0" rIns="0" bIns="0" rtlCol="0" anchor="t"/>
          <a:lstStyle/>
          <a:p>
            <a:pPr algn="l" indent="0" marL="0">
              <a:lnSpc>
                <a:spcPts val="2000"/>
              </a:lnSpc>
              <a:buNone/>
            </a:pPr>
            <a:r>
              <a:rPr lang="en-US" sz="1250" dirty="0">
                <a:solidFill>
                  <a:srgbClr val="D6E5EF"/>
                </a:solidFill>
                <a:latin typeface="Source Sans Pro" pitchFamily="34" charset="0"/>
                <a:ea typeface="Source Sans Pro" pitchFamily="34" charset="-122"/>
                <a:cs typeface="Source Sans Pro" pitchFamily="34" charset="-120"/>
              </a:rPr>
              <a:t>The current dataset lacks crucial lifestyle factors (e.g., diet, exercise habits) and comprehensive hereditary information, which are known to be significant contributors to diabetes risk. Including these could further enhance predictive accuracy.</a:t>
            </a:r>
            <a:endParaRPr lang="en-US" sz="1250" dirty="0"/>
          </a:p>
        </p:txBody>
      </p:sp>
      <p:sp>
        <p:nvSpPr>
          <p:cNvPr id="19" name="Shape 17"/>
          <p:cNvSpPr/>
          <p:nvPr/>
        </p:nvSpPr>
        <p:spPr>
          <a:xfrm>
            <a:off x="7520464" y="4162901"/>
            <a:ext cx="364569" cy="364569"/>
          </a:xfrm>
          <a:prstGeom prst="roundRect">
            <a:avLst>
              <a:gd name="adj" fmla="val 6668"/>
            </a:avLst>
          </a:prstGeom>
          <a:solidFill>
            <a:srgbClr val="444752"/>
          </a:solidFill>
          <a:ln/>
        </p:spPr>
      </p:sp>
      <p:sp>
        <p:nvSpPr>
          <p:cNvPr id="20" name="Text 18"/>
          <p:cNvSpPr/>
          <p:nvPr/>
        </p:nvSpPr>
        <p:spPr>
          <a:xfrm>
            <a:off x="8047077" y="4218503"/>
            <a:ext cx="2329815" cy="238244"/>
          </a:xfrm>
          <a:prstGeom prst="rect">
            <a:avLst/>
          </a:prstGeom>
          <a:noFill/>
          <a:ln/>
        </p:spPr>
        <p:txBody>
          <a:bodyPr wrap="none" lIns="0" tIns="0" rIns="0" bIns="0" rtlCol="0" anchor="t"/>
          <a:lstStyle/>
          <a:p>
            <a:pPr algn="l" indent="0" marL="0">
              <a:lnSpc>
                <a:spcPts val="1850"/>
              </a:lnSpc>
              <a:buNone/>
            </a:pPr>
            <a:r>
              <a:rPr lang="en-US" sz="1500" dirty="0">
                <a:solidFill>
                  <a:srgbClr val="D6E5EF"/>
                </a:solidFill>
                <a:latin typeface="Lora" pitchFamily="34" charset="0"/>
                <a:ea typeface="Lora" pitchFamily="34" charset="-122"/>
                <a:cs typeface="Lora" pitchFamily="34" charset="-120"/>
              </a:rPr>
              <a:t>Moderate Class Imbalance</a:t>
            </a:r>
            <a:endParaRPr lang="en-US" sz="1500" dirty="0"/>
          </a:p>
        </p:txBody>
      </p:sp>
      <p:sp>
        <p:nvSpPr>
          <p:cNvPr id="21" name="Text 19"/>
          <p:cNvSpPr/>
          <p:nvPr/>
        </p:nvSpPr>
        <p:spPr>
          <a:xfrm>
            <a:off x="8047077" y="4618792"/>
            <a:ext cx="5942767" cy="777597"/>
          </a:xfrm>
          <a:prstGeom prst="rect">
            <a:avLst/>
          </a:prstGeom>
          <a:noFill/>
          <a:ln/>
        </p:spPr>
        <p:txBody>
          <a:bodyPr wrap="square" lIns="0" tIns="0" rIns="0" bIns="0" rtlCol="0" anchor="t"/>
          <a:lstStyle/>
          <a:p>
            <a:pPr algn="l" indent="0" marL="0">
              <a:lnSpc>
                <a:spcPts val="2000"/>
              </a:lnSpc>
              <a:buNone/>
            </a:pPr>
            <a:r>
              <a:rPr lang="en-US" sz="1250" dirty="0">
                <a:solidFill>
                  <a:srgbClr val="D6E5EF"/>
                </a:solidFill>
                <a:latin typeface="Source Sans Pro" pitchFamily="34" charset="0"/>
                <a:ea typeface="Source Sans Pro" pitchFamily="34" charset="-122"/>
                <a:cs typeface="Source Sans Pro" pitchFamily="34" charset="-120"/>
              </a:rPr>
              <a:t>Despite efforts to mitigate its effects, the moderate class imbalance in the dataset (more non-diabetic than diabetic cases) can still pose challenges, potentially affecting the models' ability to perfectly identify minority class instances.</a:t>
            </a:r>
            <a:endParaRPr lang="en-US" sz="1250" dirty="0"/>
          </a:p>
        </p:txBody>
      </p:sp>
      <p:sp>
        <p:nvSpPr>
          <p:cNvPr id="22" name="Shape 20"/>
          <p:cNvSpPr/>
          <p:nvPr/>
        </p:nvSpPr>
        <p:spPr>
          <a:xfrm>
            <a:off x="7520464" y="5720477"/>
            <a:ext cx="364569" cy="364569"/>
          </a:xfrm>
          <a:prstGeom prst="roundRect">
            <a:avLst>
              <a:gd name="adj" fmla="val 6668"/>
            </a:avLst>
          </a:prstGeom>
          <a:solidFill>
            <a:srgbClr val="444752"/>
          </a:solidFill>
          <a:ln/>
        </p:spPr>
      </p:sp>
      <p:sp>
        <p:nvSpPr>
          <p:cNvPr id="23" name="Text 21"/>
          <p:cNvSpPr/>
          <p:nvPr/>
        </p:nvSpPr>
        <p:spPr>
          <a:xfrm>
            <a:off x="8047077" y="5776079"/>
            <a:ext cx="2135148" cy="238244"/>
          </a:xfrm>
          <a:prstGeom prst="rect">
            <a:avLst/>
          </a:prstGeom>
          <a:noFill/>
          <a:ln/>
        </p:spPr>
        <p:txBody>
          <a:bodyPr wrap="none" lIns="0" tIns="0" rIns="0" bIns="0" rtlCol="0" anchor="t"/>
          <a:lstStyle/>
          <a:p>
            <a:pPr algn="l" indent="0" marL="0">
              <a:lnSpc>
                <a:spcPts val="1850"/>
              </a:lnSpc>
              <a:buNone/>
            </a:pPr>
            <a:r>
              <a:rPr lang="en-US" sz="1500" dirty="0">
                <a:solidFill>
                  <a:srgbClr val="D6E5EF"/>
                </a:solidFill>
                <a:latin typeface="Lora" pitchFamily="34" charset="0"/>
                <a:ea typeface="Lora" pitchFamily="34" charset="-122"/>
                <a:cs typeface="Lora" pitchFamily="34" charset="-120"/>
              </a:rPr>
              <a:t>Potential for Overfitting</a:t>
            </a:r>
            <a:endParaRPr lang="en-US" sz="1500" dirty="0"/>
          </a:p>
        </p:txBody>
      </p:sp>
      <p:sp>
        <p:nvSpPr>
          <p:cNvPr id="24" name="Text 22"/>
          <p:cNvSpPr/>
          <p:nvPr/>
        </p:nvSpPr>
        <p:spPr>
          <a:xfrm>
            <a:off x="8047077" y="6176367"/>
            <a:ext cx="5942767" cy="777597"/>
          </a:xfrm>
          <a:prstGeom prst="rect">
            <a:avLst/>
          </a:prstGeom>
          <a:noFill/>
          <a:ln/>
        </p:spPr>
        <p:txBody>
          <a:bodyPr wrap="square" lIns="0" tIns="0" rIns="0" bIns="0" rtlCol="0" anchor="t"/>
          <a:lstStyle/>
          <a:p>
            <a:pPr algn="l" indent="0" marL="0">
              <a:lnSpc>
                <a:spcPts val="2000"/>
              </a:lnSpc>
              <a:buNone/>
            </a:pPr>
            <a:r>
              <a:rPr lang="en-US" sz="1250" dirty="0">
                <a:solidFill>
                  <a:srgbClr val="D6E5EF"/>
                </a:solidFill>
                <a:latin typeface="Source Sans Pro" pitchFamily="34" charset="0"/>
                <a:ea typeface="Source Sans Pro" pitchFamily="34" charset="-122"/>
                <a:cs typeface="Source Sans Pro" pitchFamily="34" charset="-120"/>
              </a:rPr>
              <a:t>Tree-based models like Random Forest and XGBoost, while powerful, inherently carry a risk of overfitting, especially with complex interactions between features. Careful cross-validation and hyperparameter tuning were employed to minimize this risk.</a:t>
            </a:r>
            <a:endParaRPr lang="en-US" sz="12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00313" y="530662"/>
            <a:ext cx="4344353" cy="441365"/>
          </a:xfrm>
          <a:prstGeom prst="rect">
            <a:avLst/>
          </a:prstGeom>
          <a:noFill/>
          <a:ln/>
        </p:spPr>
        <p:txBody>
          <a:bodyPr wrap="none" lIns="0" tIns="0" rIns="0" bIns="0" rtlCol="0" anchor="t"/>
          <a:lstStyle/>
          <a:p>
            <a:pPr algn="l" indent="0" marL="0">
              <a:lnSpc>
                <a:spcPts val="3450"/>
              </a:lnSpc>
              <a:buNone/>
            </a:pPr>
            <a:r>
              <a:rPr lang="en-US" sz="2750" dirty="0">
                <a:solidFill>
                  <a:srgbClr val="F98AC7"/>
                </a:solidFill>
                <a:latin typeface="Lora" pitchFamily="34" charset="0"/>
                <a:ea typeface="Lora" pitchFamily="34" charset="-122"/>
                <a:cs typeface="Lora" pitchFamily="34" charset="-120"/>
              </a:rPr>
              <a:t>Future Work &amp; Conclusion</a:t>
            </a:r>
            <a:endParaRPr lang="en-US" sz="2750" dirty="0"/>
          </a:p>
        </p:txBody>
      </p:sp>
      <p:sp>
        <p:nvSpPr>
          <p:cNvPr id="3" name="Text 1"/>
          <p:cNvSpPr/>
          <p:nvPr/>
        </p:nvSpPr>
        <p:spPr>
          <a:xfrm>
            <a:off x="600313" y="1347073"/>
            <a:ext cx="2118836" cy="264914"/>
          </a:xfrm>
          <a:prstGeom prst="rect">
            <a:avLst/>
          </a:prstGeom>
          <a:noFill/>
          <a:ln/>
        </p:spPr>
        <p:txBody>
          <a:bodyPr wrap="none" lIns="0" tIns="0" rIns="0" bIns="0" rtlCol="0" anchor="t"/>
          <a:lstStyle/>
          <a:p>
            <a:pPr algn="l" indent="0" marL="0">
              <a:lnSpc>
                <a:spcPts val="2050"/>
              </a:lnSpc>
              <a:buNone/>
            </a:pPr>
            <a:r>
              <a:rPr lang="en-US" sz="1650" dirty="0">
                <a:solidFill>
                  <a:srgbClr val="F98AC7"/>
                </a:solidFill>
                <a:latin typeface="Lora" pitchFamily="34" charset="0"/>
                <a:ea typeface="Lora" pitchFamily="34" charset="-122"/>
                <a:cs typeface="Lora" pitchFamily="34" charset="-120"/>
              </a:rPr>
              <a:t>Future Work</a:t>
            </a:r>
            <a:endParaRPr lang="en-US" sz="1650" dirty="0"/>
          </a:p>
        </p:txBody>
      </p:sp>
      <p:sp>
        <p:nvSpPr>
          <p:cNvPr id="4" name="Text 2"/>
          <p:cNvSpPr/>
          <p:nvPr/>
        </p:nvSpPr>
        <p:spPr>
          <a:xfrm>
            <a:off x="600313" y="1762006"/>
            <a:ext cx="6531888" cy="480298"/>
          </a:xfrm>
          <a:prstGeom prst="rect">
            <a:avLst/>
          </a:prstGeom>
          <a:noFill/>
          <a:ln/>
        </p:spPr>
        <p:txBody>
          <a:bodyPr wrap="square" lIns="0" tIns="0" rIns="0" bIns="0" rtlCol="0" anchor="t"/>
          <a:lstStyle/>
          <a:p>
            <a:pPr algn="l" indent="0" marL="0">
              <a:lnSpc>
                <a:spcPts val="1850"/>
              </a:lnSpc>
              <a:buNone/>
            </a:pPr>
            <a:r>
              <a:rPr lang="en-US" sz="1150" dirty="0">
                <a:solidFill>
                  <a:srgbClr val="D6E5EF"/>
                </a:solidFill>
                <a:latin typeface="Source Sans Pro" pitchFamily="34" charset="0"/>
                <a:ea typeface="Source Sans Pro" pitchFamily="34" charset="-122"/>
                <a:cs typeface="Source Sans Pro" pitchFamily="34" charset="-120"/>
              </a:rPr>
              <a:t>Building upon the current findings, our future research will focus on expanding the scope and robustness of our diabetes prediction models through several key initiatives.</a:t>
            </a:r>
            <a:endParaRPr lang="en-US" sz="1150" dirty="0"/>
          </a:p>
        </p:txBody>
      </p:sp>
      <p:sp>
        <p:nvSpPr>
          <p:cNvPr id="5" name="Shape 3"/>
          <p:cNvSpPr/>
          <p:nvPr/>
        </p:nvSpPr>
        <p:spPr>
          <a:xfrm>
            <a:off x="600313" y="2411135"/>
            <a:ext cx="150019" cy="1631275"/>
          </a:xfrm>
          <a:prstGeom prst="roundRect">
            <a:avLst>
              <a:gd name="adj" fmla="val 15007"/>
            </a:avLst>
          </a:prstGeom>
          <a:solidFill>
            <a:srgbClr val="444752"/>
          </a:solidFill>
          <a:ln/>
        </p:spPr>
      </p:sp>
      <p:sp>
        <p:nvSpPr>
          <p:cNvPr id="6" name="Text 4"/>
          <p:cNvSpPr/>
          <p:nvPr/>
        </p:nvSpPr>
        <p:spPr>
          <a:xfrm>
            <a:off x="900351" y="2561153"/>
            <a:ext cx="3433762" cy="220623"/>
          </a:xfrm>
          <a:prstGeom prst="rect">
            <a:avLst/>
          </a:prstGeom>
          <a:noFill/>
          <a:ln/>
        </p:spPr>
        <p:txBody>
          <a:bodyPr wrap="none" lIns="0" tIns="0" rIns="0" bIns="0" rtlCol="0" anchor="t"/>
          <a:lstStyle/>
          <a:p>
            <a:pPr algn="l" indent="0" marL="0">
              <a:lnSpc>
                <a:spcPts val="1700"/>
              </a:lnSpc>
              <a:buNone/>
            </a:pPr>
            <a:r>
              <a:rPr lang="en-US" sz="1350" dirty="0">
                <a:solidFill>
                  <a:srgbClr val="D6E5EF"/>
                </a:solidFill>
                <a:latin typeface="Lora" pitchFamily="34" charset="0"/>
                <a:ea typeface="Lora" pitchFamily="34" charset="-122"/>
                <a:cs typeface="Lora" pitchFamily="34" charset="-120"/>
              </a:rPr>
              <a:t>Address Imbalance with SMOTE/ADASYN</a:t>
            </a:r>
            <a:endParaRPr lang="en-US" sz="1350" dirty="0"/>
          </a:p>
        </p:txBody>
      </p:sp>
      <p:sp>
        <p:nvSpPr>
          <p:cNvPr id="7" name="Text 5"/>
          <p:cNvSpPr/>
          <p:nvPr/>
        </p:nvSpPr>
        <p:spPr>
          <a:xfrm>
            <a:off x="900351" y="2931795"/>
            <a:ext cx="6231850" cy="960596"/>
          </a:xfrm>
          <a:prstGeom prst="rect">
            <a:avLst/>
          </a:prstGeom>
          <a:noFill/>
          <a:ln/>
        </p:spPr>
        <p:txBody>
          <a:bodyPr wrap="square" lIns="0" tIns="0" rIns="0" bIns="0" rtlCol="0" anchor="t"/>
          <a:lstStyle/>
          <a:p>
            <a:pPr algn="l" indent="0" marL="0">
              <a:lnSpc>
                <a:spcPts val="1850"/>
              </a:lnSpc>
              <a:buNone/>
            </a:pPr>
            <a:r>
              <a:rPr lang="en-US" sz="1150" dirty="0">
                <a:solidFill>
                  <a:srgbClr val="D6E5EF"/>
                </a:solidFill>
                <a:latin typeface="Source Sans Pro" pitchFamily="34" charset="0"/>
                <a:ea typeface="Source Sans Pro" pitchFamily="34" charset="-122"/>
                <a:cs typeface="Source Sans Pro" pitchFamily="34" charset="-120"/>
              </a:rPr>
              <a:t>To further combat class imbalance, we plan to implement advanced synthetic data generation techniques like SMOTE (Synthetic Minority Over-sampling Technique) or ADASYN (Adaptive Synthetic Sampling Approach). These methods will create synthetic samples for the minority class, ensuring a more balanced dataset and improving model performance on less frequent outcomes.</a:t>
            </a:r>
            <a:endParaRPr lang="en-US" sz="1150" dirty="0"/>
          </a:p>
        </p:txBody>
      </p:sp>
      <p:sp>
        <p:nvSpPr>
          <p:cNvPr id="8" name="Shape 6"/>
          <p:cNvSpPr/>
          <p:nvPr/>
        </p:nvSpPr>
        <p:spPr>
          <a:xfrm>
            <a:off x="825341" y="4154924"/>
            <a:ext cx="150019" cy="1631275"/>
          </a:xfrm>
          <a:prstGeom prst="roundRect">
            <a:avLst>
              <a:gd name="adj" fmla="val 15007"/>
            </a:avLst>
          </a:prstGeom>
          <a:solidFill>
            <a:srgbClr val="444752"/>
          </a:solidFill>
          <a:ln/>
        </p:spPr>
      </p:sp>
      <p:sp>
        <p:nvSpPr>
          <p:cNvPr id="9" name="Text 7"/>
          <p:cNvSpPr/>
          <p:nvPr/>
        </p:nvSpPr>
        <p:spPr>
          <a:xfrm>
            <a:off x="1125379" y="4304943"/>
            <a:ext cx="1811536" cy="220623"/>
          </a:xfrm>
          <a:prstGeom prst="rect">
            <a:avLst/>
          </a:prstGeom>
          <a:noFill/>
          <a:ln/>
        </p:spPr>
        <p:txBody>
          <a:bodyPr wrap="none" lIns="0" tIns="0" rIns="0" bIns="0" rtlCol="0" anchor="t"/>
          <a:lstStyle/>
          <a:p>
            <a:pPr algn="l" indent="0" marL="0">
              <a:lnSpc>
                <a:spcPts val="1700"/>
              </a:lnSpc>
              <a:buNone/>
            </a:pPr>
            <a:r>
              <a:rPr lang="en-US" sz="1350" dirty="0">
                <a:solidFill>
                  <a:srgbClr val="D6E5EF"/>
                </a:solidFill>
                <a:latin typeface="Lora" pitchFamily="34" charset="0"/>
                <a:ea typeface="Lora" pitchFamily="34" charset="-122"/>
                <a:cs typeface="Lora" pitchFamily="34" charset="-120"/>
              </a:rPr>
              <a:t>Collect More Features</a:t>
            </a:r>
            <a:endParaRPr lang="en-US" sz="1350" dirty="0"/>
          </a:p>
        </p:txBody>
      </p:sp>
      <p:sp>
        <p:nvSpPr>
          <p:cNvPr id="10" name="Text 8"/>
          <p:cNvSpPr/>
          <p:nvPr/>
        </p:nvSpPr>
        <p:spPr>
          <a:xfrm>
            <a:off x="1125379" y="4675584"/>
            <a:ext cx="6006822" cy="960596"/>
          </a:xfrm>
          <a:prstGeom prst="rect">
            <a:avLst/>
          </a:prstGeom>
          <a:noFill/>
          <a:ln/>
        </p:spPr>
        <p:txBody>
          <a:bodyPr wrap="square" lIns="0" tIns="0" rIns="0" bIns="0" rtlCol="0" anchor="t"/>
          <a:lstStyle/>
          <a:p>
            <a:pPr algn="l" indent="0" marL="0">
              <a:lnSpc>
                <a:spcPts val="1850"/>
              </a:lnSpc>
              <a:buNone/>
            </a:pPr>
            <a:r>
              <a:rPr lang="en-US" sz="1150" dirty="0">
                <a:solidFill>
                  <a:srgbClr val="D6E5EF"/>
                </a:solidFill>
                <a:latin typeface="Source Sans Pro" pitchFamily="34" charset="0"/>
                <a:ea typeface="Source Sans Pro" pitchFamily="34" charset="-122"/>
                <a:cs typeface="Source Sans Pro" pitchFamily="34" charset="-120"/>
              </a:rPr>
              <a:t>Enhancing the dataset with additional features, such as detailed dietary habits, exercise routines, and comprehensive family medical history, will provide a more holistic view of an individual's health profile. This enriched data is expected to significantly improve the predictive power and clinical relevance of our models.</a:t>
            </a:r>
            <a:endParaRPr lang="en-US" sz="1150" dirty="0"/>
          </a:p>
        </p:txBody>
      </p:sp>
      <p:sp>
        <p:nvSpPr>
          <p:cNvPr id="11" name="Shape 9"/>
          <p:cNvSpPr/>
          <p:nvPr/>
        </p:nvSpPr>
        <p:spPr>
          <a:xfrm>
            <a:off x="1050488" y="5898713"/>
            <a:ext cx="150019" cy="1631275"/>
          </a:xfrm>
          <a:prstGeom prst="roundRect">
            <a:avLst>
              <a:gd name="adj" fmla="val 15007"/>
            </a:avLst>
          </a:prstGeom>
          <a:solidFill>
            <a:srgbClr val="444752"/>
          </a:solidFill>
          <a:ln/>
        </p:spPr>
      </p:sp>
      <p:sp>
        <p:nvSpPr>
          <p:cNvPr id="12" name="Text 10"/>
          <p:cNvSpPr/>
          <p:nvPr/>
        </p:nvSpPr>
        <p:spPr>
          <a:xfrm>
            <a:off x="1350526" y="6048732"/>
            <a:ext cx="3638431" cy="220623"/>
          </a:xfrm>
          <a:prstGeom prst="rect">
            <a:avLst/>
          </a:prstGeom>
          <a:noFill/>
          <a:ln/>
        </p:spPr>
        <p:txBody>
          <a:bodyPr wrap="none" lIns="0" tIns="0" rIns="0" bIns="0" rtlCol="0" anchor="t"/>
          <a:lstStyle/>
          <a:p>
            <a:pPr algn="l" indent="0" marL="0">
              <a:lnSpc>
                <a:spcPts val="1700"/>
              </a:lnSpc>
              <a:buNone/>
            </a:pPr>
            <a:r>
              <a:rPr lang="en-US" sz="1350" dirty="0">
                <a:solidFill>
                  <a:srgbClr val="D6E5EF"/>
                </a:solidFill>
                <a:latin typeface="Lora" pitchFamily="34" charset="0"/>
                <a:ea typeface="Lora" pitchFamily="34" charset="-122"/>
                <a:cs typeface="Lora" pitchFamily="34" charset="-120"/>
              </a:rPr>
              <a:t>Explore Deep Learning &amp; Ensemble Stacking</a:t>
            </a:r>
            <a:endParaRPr lang="en-US" sz="1350" dirty="0"/>
          </a:p>
        </p:txBody>
      </p:sp>
      <p:sp>
        <p:nvSpPr>
          <p:cNvPr id="13" name="Text 11"/>
          <p:cNvSpPr/>
          <p:nvPr/>
        </p:nvSpPr>
        <p:spPr>
          <a:xfrm>
            <a:off x="1350526" y="6419374"/>
            <a:ext cx="5781675" cy="960596"/>
          </a:xfrm>
          <a:prstGeom prst="rect">
            <a:avLst/>
          </a:prstGeom>
          <a:noFill/>
          <a:ln/>
        </p:spPr>
        <p:txBody>
          <a:bodyPr wrap="square" lIns="0" tIns="0" rIns="0" bIns="0" rtlCol="0" anchor="t"/>
          <a:lstStyle/>
          <a:p>
            <a:pPr algn="l" indent="0" marL="0">
              <a:lnSpc>
                <a:spcPts val="1850"/>
              </a:lnSpc>
              <a:buNone/>
            </a:pPr>
            <a:r>
              <a:rPr lang="en-US" sz="1150" dirty="0">
                <a:solidFill>
                  <a:srgbClr val="D6E5EF"/>
                </a:solidFill>
                <a:latin typeface="Source Sans Pro" pitchFamily="34" charset="0"/>
                <a:ea typeface="Source Sans Pro" pitchFamily="34" charset="-122"/>
                <a:cs typeface="Source Sans Pro" pitchFamily="34" charset="-120"/>
              </a:rPr>
              <a:t>We intend to investigate the potential of deep learning models, such as neural networks, for their capacity to learn complex patterns from data. Additionally, exploring advanced ensemble stacking techniques, combining multiple models, could lead to even more accurate and robust diabetes prediction systems.</a:t>
            </a:r>
            <a:endParaRPr lang="en-US" sz="1150" dirty="0"/>
          </a:p>
        </p:txBody>
      </p:sp>
      <p:sp>
        <p:nvSpPr>
          <p:cNvPr id="14" name="Text 12"/>
          <p:cNvSpPr/>
          <p:nvPr/>
        </p:nvSpPr>
        <p:spPr>
          <a:xfrm>
            <a:off x="7505819" y="1347073"/>
            <a:ext cx="2118836" cy="264914"/>
          </a:xfrm>
          <a:prstGeom prst="rect">
            <a:avLst/>
          </a:prstGeom>
          <a:noFill/>
          <a:ln/>
        </p:spPr>
        <p:txBody>
          <a:bodyPr wrap="none" lIns="0" tIns="0" rIns="0" bIns="0" rtlCol="0" anchor="t"/>
          <a:lstStyle/>
          <a:p>
            <a:pPr algn="l" indent="0" marL="0">
              <a:lnSpc>
                <a:spcPts val="2050"/>
              </a:lnSpc>
              <a:buNone/>
            </a:pPr>
            <a:r>
              <a:rPr lang="en-US" sz="1650" dirty="0">
                <a:solidFill>
                  <a:srgbClr val="F98AC7"/>
                </a:solidFill>
                <a:latin typeface="Lora" pitchFamily="34" charset="0"/>
                <a:ea typeface="Lora" pitchFamily="34" charset="-122"/>
                <a:cs typeface="Lora" pitchFamily="34" charset="-120"/>
              </a:rPr>
              <a:t>Conclusion</a:t>
            </a:r>
            <a:endParaRPr lang="en-US" sz="1650" dirty="0"/>
          </a:p>
        </p:txBody>
      </p:sp>
      <p:sp>
        <p:nvSpPr>
          <p:cNvPr id="15" name="Text 13"/>
          <p:cNvSpPr/>
          <p:nvPr/>
        </p:nvSpPr>
        <p:spPr>
          <a:xfrm>
            <a:off x="7505819" y="1762006"/>
            <a:ext cx="6531888" cy="480298"/>
          </a:xfrm>
          <a:prstGeom prst="rect">
            <a:avLst/>
          </a:prstGeom>
          <a:noFill/>
          <a:ln/>
        </p:spPr>
        <p:txBody>
          <a:bodyPr wrap="square" lIns="0" tIns="0" rIns="0" bIns="0" rtlCol="0" anchor="t"/>
          <a:lstStyle/>
          <a:p>
            <a:pPr algn="l" indent="0" marL="0">
              <a:lnSpc>
                <a:spcPts val="1850"/>
              </a:lnSpc>
              <a:buNone/>
            </a:pPr>
            <a:r>
              <a:rPr lang="en-US" sz="1150" dirty="0">
                <a:solidFill>
                  <a:srgbClr val="D6E5EF"/>
                </a:solidFill>
                <a:latin typeface="Source Sans Pro" pitchFamily="34" charset="0"/>
                <a:ea typeface="Source Sans Pro" pitchFamily="34" charset="-122"/>
                <a:cs typeface="Source Sans Pro" pitchFamily="34" charset="-120"/>
              </a:rPr>
              <a:t>In conclusion, this comparative analysis underscores the significant potential of machine learning in revolutionizing early diabetes detection and patient care.</a:t>
            </a:r>
            <a:endParaRPr lang="en-US" sz="1150" dirty="0"/>
          </a:p>
        </p:txBody>
      </p:sp>
      <p:sp>
        <p:nvSpPr>
          <p:cNvPr id="16" name="Shape 14"/>
          <p:cNvSpPr/>
          <p:nvPr/>
        </p:nvSpPr>
        <p:spPr>
          <a:xfrm>
            <a:off x="7505819" y="2411135"/>
            <a:ext cx="337661" cy="337661"/>
          </a:xfrm>
          <a:prstGeom prst="roundRect">
            <a:avLst>
              <a:gd name="adj" fmla="val 6667"/>
            </a:avLst>
          </a:prstGeom>
          <a:solidFill>
            <a:srgbClr val="444752"/>
          </a:solidFill>
          <a:ln/>
        </p:spPr>
      </p:sp>
      <p:sp>
        <p:nvSpPr>
          <p:cNvPr id="17" name="Text 15"/>
          <p:cNvSpPr/>
          <p:nvPr/>
        </p:nvSpPr>
        <p:spPr>
          <a:xfrm>
            <a:off x="7993499" y="2462689"/>
            <a:ext cx="2902863" cy="220623"/>
          </a:xfrm>
          <a:prstGeom prst="rect">
            <a:avLst/>
          </a:prstGeom>
          <a:noFill/>
          <a:ln/>
        </p:spPr>
        <p:txBody>
          <a:bodyPr wrap="none" lIns="0" tIns="0" rIns="0" bIns="0" rtlCol="0" anchor="t"/>
          <a:lstStyle/>
          <a:p>
            <a:pPr algn="l" indent="0" marL="0">
              <a:lnSpc>
                <a:spcPts val="1700"/>
              </a:lnSpc>
              <a:buNone/>
            </a:pPr>
            <a:r>
              <a:rPr lang="en-US" sz="1350" dirty="0">
                <a:solidFill>
                  <a:srgbClr val="D6E5EF"/>
                </a:solidFill>
                <a:latin typeface="Lora" pitchFamily="34" charset="0"/>
                <a:ea typeface="Lora" pitchFamily="34" charset="-122"/>
                <a:cs typeface="Lora" pitchFamily="34" charset="-120"/>
              </a:rPr>
              <a:t>XGBoost: The Most Effective Model</a:t>
            </a:r>
            <a:endParaRPr lang="en-US" sz="1350" dirty="0"/>
          </a:p>
        </p:txBody>
      </p:sp>
      <p:sp>
        <p:nvSpPr>
          <p:cNvPr id="18" name="Text 16"/>
          <p:cNvSpPr/>
          <p:nvPr/>
        </p:nvSpPr>
        <p:spPr>
          <a:xfrm>
            <a:off x="7993499" y="2833330"/>
            <a:ext cx="6044208" cy="720447"/>
          </a:xfrm>
          <a:prstGeom prst="rect">
            <a:avLst/>
          </a:prstGeom>
          <a:noFill/>
          <a:ln/>
        </p:spPr>
        <p:txBody>
          <a:bodyPr wrap="square" lIns="0" tIns="0" rIns="0" bIns="0" rtlCol="0" anchor="t"/>
          <a:lstStyle/>
          <a:p>
            <a:pPr algn="l" indent="0" marL="0">
              <a:lnSpc>
                <a:spcPts val="1850"/>
              </a:lnSpc>
              <a:buNone/>
            </a:pPr>
            <a:r>
              <a:rPr lang="en-US" sz="1150" dirty="0">
                <a:solidFill>
                  <a:srgbClr val="D6E5EF"/>
                </a:solidFill>
                <a:latin typeface="Source Sans Pro" pitchFamily="34" charset="0"/>
                <a:ea typeface="Source Sans Pro" pitchFamily="34" charset="-122"/>
                <a:cs typeface="Source Sans Pro" pitchFamily="34" charset="-120"/>
              </a:rPr>
              <a:t>Our study unequivocally identifies XGBoost as the most effective model for predicting diabetes risk, owing to its superior performance across key evaluation metrics, particularly the ROC AUC score.</a:t>
            </a:r>
            <a:endParaRPr lang="en-US" sz="1150" dirty="0"/>
          </a:p>
        </p:txBody>
      </p:sp>
      <p:sp>
        <p:nvSpPr>
          <p:cNvPr id="19" name="Shape 17"/>
          <p:cNvSpPr/>
          <p:nvPr/>
        </p:nvSpPr>
        <p:spPr>
          <a:xfrm>
            <a:off x="7505819" y="3853934"/>
            <a:ext cx="337661" cy="337661"/>
          </a:xfrm>
          <a:prstGeom prst="roundRect">
            <a:avLst>
              <a:gd name="adj" fmla="val 6667"/>
            </a:avLst>
          </a:prstGeom>
          <a:solidFill>
            <a:srgbClr val="444752"/>
          </a:solidFill>
          <a:ln/>
        </p:spPr>
      </p:sp>
      <p:sp>
        <p:nvSpPr>
          <p:cNvPr id="20" name="Text 18"/>
          <p:cNvSpPr/>
          <p:nvPr/>
        </p:nvSpPr>
        <p:spPr>
          <a:xfrm>
            <a:off x="7993499" y="3905488"/>
            <a:ext cx="3684984" cy="220623"/>
          </a:xfrm>
          <a:prstGeom prst="rect">
            <a:avLst/>
          </a:prstGeom>
          <a:noFill/>
          <a:ln/>
        </p:spPr>
        <p:txBody>
          <a:bodyPr wrap="none" lIns="0" tIns="0" rIns="0" bIns="0" rtlCol="0" anchor="t"/>
          <a:lstStyle/>
          <a:p>
            <a:pPr algn="l" indent="0" marL="0">
              <a:lnSpc>
                <a:spcPts val="1700"/>
              </a:lnSpc>
              <a:buNone/>
            </a:pPr>
            <a:r>
              <a:rPr lang="en-US" sz="1350" dirty="0">
                <a:solidFill>
                  <a:srgbClr val="D6E5EF"/>
                </a:solidFill>
                <a:latin typeface="Lora" pitchFamily="34" charset="0"/>
                <a:ea typeface="Lora" pitchFamily="34" charset="-122"/>
                <a:cs typeface="Lora" pitchFamily="34" charset="-120"/>
              </a:rPr>
              <a:t>Predictive Analytics Guide Early Intervention</a:t>
            </a:r>
            <a:endParaRPr lang="en-US" sz="1350" dirty="0"/>
          </a:p>
        </p:txBody>
      </p:sp>
      <p:sp>
        <p:nvSpPr>
          <p:cNvPr id="21" name="Text 19"/>
          <p:cNvSpPr/>
          <p:nvPr/>
        </p:nvSpPr>
        <p:spPr>
          <a:xfrm>
            <a:off x="7993499" y="4276130"/>
            <a:ext cx="6044208" cy="960596"/>
          </a:xfrm>
          <a:prstGeom prst="rect">
            <a:avLst/>
          </a:prstGeom>
          <a:noFill/>
          <a:ln/>
        </p:spPr>
        <p:txBody>
          <a:bodyPr wrap="square" lIns="0" tIns="0" rIns="0" bIns="0" rtlCol="0" anchor="t"/>
          <a:lstStyle/>
          <a:p>
            <a:pPr algn="l" indent="0" marL="0">
              <a:lnSpc>
                <a:spcPts val="1850"/>
              </a:lnSpc>
              <a:buNone/>
            </a:pPr>
            <a:r>
              <a:rPr lang="en-US" sz="1150" dirty="0">
                <a:solidFill>
                  <a:srgbClr val="D6E5EF"/>
                </a:solidFill>
                <a:latin typeface="Source Sans Pro" pitchFamily="34" charset="0"/>
                <a:ea typeface="Source Sans Pro" pitchFamily="34" charset="-122"/>
                <a:cs typeface="Source Sans Pro" pitchFamily="34" charset="-120"/>
              </a:rPr>
              <a:t>The application of predictive analytics provides a powerful tool for guiding early intervention strategies. By accurately identifying high-risk individuals, healthcare providers can initiate preventative measures, leading to better health outcomes and potentially reducing the burden of diabetes.</a:t>
            </a:r>
            <a:endParaRPr lang="en-US" sz="1150" dirty="0"/>
          </a:p>
        </p:txBody>
      </p:sp>
      <p:sp>
        <p:nvSpPr>
          <p:cNvPr id="22" name="Shape 20"/>
          <p:cNvSpPr/>
          <p:nvPr/>
        </p:nvSpPr>
        <p:spPr>
          <a:xfrm>
            <a:off x="7505819" y="5536883"/>
            <a:ext cx="337661" cy="337661"/>
          </a:xfrm>
          <a:prstGeom prst="roundRect">
            <a:avLst>
              <a:gd name="adj" fmla="val 6667"/>
            </a:avLst>
          </a:prstGeom>
          <a:solidFill>
            <a:srgbClr val="444752"/>
          </a:solidFill>
          <a:ln/>
        </p:spPr>
      </p:sp>
      <p:sp>
        <p:nvSpPr>
          <p:cNvPr id="23" name="Text 21"/>
          <p:cNvSpPr/>
          <p:nvPr/>
        </p:nvSpPr>
        <p:spPr>
          <a:xfrm>
            <a:off x="7993499" y="5588437"/>
            <a:ext cx="3473172" cy="220623"/>
          </a:xfrm>
          <a:prstGeom prst="rect">
            <a:avLst/>
          </a:prstGeom>
          <a:noFill/>
          <a:ln/>
        </p:spPr>
        <p:txBody>
          <a:bodyPr wrap="none" lIns="0" tIns="0" rIns="0" bIns="0" rtlCol="0" anchor="t"/>
          <a:lstStyle/>
          <a:p>
            <a:pPr algn="l" indent="0" marL="0">
              <a:lnSpc>
                <a:spcPts val="1700"/>
              </a:lnSpc>
              <a:buNone/>
            </a:pPr>
            <a:r>
              <a:rPr lang="en-US" sz="1350" dirty="0">
                <a:solidFill>
                  <a:srgbClr val="D6E5EF"/>
                </a:solidFill>
                <a:latin typeface="Lora" pitchFamily="34" charset="0"/>
                <a:ea typeface="Lora" pitchFamily="34" charset="-122"/>
                <a:cs typeface="Lora" pitchFamily="34" charset="-120"/>
              </a:rPr>
              <a:t>ML Models Augment Diagnostic Processes</a:t>
            </a:r>
            <a:endParaRPr lang="en-US" sz="1350" dirty="0"/>
          </a:p>
        </p:txBody>
      </p:sp>
      <p:sp>
        <p:nvSpPr>
          <p:cNvPr id="24" name="Text 22"/>
          <p:cNvSpPr/>
          <p:nvPr/>
        </p:nvSpPr>
        <p:spPr>
          <a:xfrm>
            <a:off x="7993499" y="5959078"/>
            <a:ext cx="6044208" cy="960596"/>
          </a:xfrm>
          <a:prstGeom prst="rect">
            <a:avLst/>
          </a:prstGeom>
          <a:noFill/>
          <a:ln/>
        </p:spPr>
        <p:txBody>
          <a:bodyPr wrap="square" lIns="0" tIns="0" rIns="0" bIns="0" rtlCol="0" anchor="t"/>
          <a:lstStyle/>
          <a:p>
            <a:pPr algn="l" indent="0" marL="0">
              <a:lnSpc>
                <a:spcPts val="1850"/>
              </a:lnSpc>
              <a:buNone/>
            </a:pPr>
            <a:r>
              <a:rPr lang="en-US" sz="1150" dirty="0">
                <a:solidFill>
                  <a:srgbClr val="D6E5EF"/>
                </a:solidFill>
                <a:latin typeface="Source Sans Pro" pitchFamily="34" charset="0"/>
                <a:ea typeface="Source Sans Pro" pitchFamily="34" charset="-122"/>
                <a:cs typeface="Source Sans Pro" pitchFamily="34" charset="-120"/>
              </a:rPr>
              <a:t>Machine learning models are not intended to replace traditional diagnostic methods but rather to augment them. They serve as a valuable complementary tool, enhancing the efficiency and accuracy of diagnostic processes in healthcare settings, thereby empowering clinicians with data-driven insights.</a:t>
            </a:r>
            <a:endParaRPr lang="en-US" sz="11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2025-06-20T18:49:21Z</dcterms:created>
  <dcterms:modified xsi:type="dcterms:W3CDTF">2025-06-20T18:49:21Z</dcterms:modified>
</cp:coreProperties>
</file>